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256" r:id="rId2"/>
    <p:sldId id="261" r:id="rId3"/>
    <p:sldId id="260" r:id="rId4"/>
    <p:sldId id="444" r:id="rId5"/>
    <p:sldId id="445" r:id="rId6"/>
    <p:sldId id="446" r:id="rId7"/>
    <p:sldId id="381" r:id="rId8"/>
    <p:sldId id="382" r:id="rId9"/>
    <p:sldId id="383" r:id="rId10"/>
    <p:sldId id="448" r:id="rId11"/>
    <p:sldId id="452" r:id="rId12"/>
    <p:sldId id="453" r:id="rId13"/>
    <p:sldId id="454" r:id="rId14"/>
    <p:sldId id="449" r:id="rId15"/>
    <p:sldId id="455" r:id="rId16"/>
    <p:sldId id="456" r:id="rId17"/>
    <p:sldId id="457" r:id="rId18"/>
    <p:sldId id="458" r:id="rId19"/>
    <p:sldId id="415" r:id="rId20"/>
    <p:sldId id="396" r:id="rId21"/>
    <p:sldId id="380" r:id="rId22"/>
    <p:sldId id="416" r:id="rId23"/>
    <p:sldId id="459" r:id="rId24"/>
    <p:sldId id="460" r:id="rId25"/>
    <p:sldId id="461" r:id="rId26"/>
    <p:sldId id="402" r:id="rId27"/>
    <p:sldId id="405" r:id="rId28"/>
    <p:sldId id="409" r:id="rId29"/>
    <p:sldId id="401" r:id="rId30"/>
    <p:sldId id="450" r:id="rId31"/>
    <p:sldId id="451" r:id="rId32"/>
    <p:sldId id="417" r:id="rId33"/>
    <p:sldId id="435" r:id="rId34"/>
    <p:sldId id="436" r:id="rId35"/>
    <p:sldId id="418" r:id="rId36"/>
    <p:sldId id="419" r:id="rId37"/>
    <p:sldId id="437" r:id="rId38"/>
    <p:sldId id="420" r:id="rId39"/>
    <p:sldId id="421" r:id="rId40"/>
    <p:sldId id="438" r:id="rId41"/>
    <p:sldId id="423" r:id="rId42"/>
    <p:sldId id="424" r:id="rId43"/>
    <p:sldId id="439" r:id="rId44"/>
    <p:sldId id="440" r:id="rId45"/>
    <p:sldId id="425" r:id="rId46"/>
    <p:sldId id="426" r:id="rId47"/>
    <p:sldId id="441" r:id="rId48"/>
    <p:sldId id="442" r:id="rId49"/>
    <p:sldId id="429" r:id="rId50"/>
    <p:sldId id="430" r:id="rId51"/>
    <p:sldId id="431" r:id="rId52"/>
    <p:sldId id="432" r:id="rId53"/>
    <p:sldId id="433" r:id="rId54"/>
    <p:sldId id="414" r:id="rId55"/>
    <p:sldId id="443" r:id="rId56"/>
    <p:sldId id="447" r:id="rId57"/>
    <p:sldId id="36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4" autoAdjust="0"/>
    <p:restoredTop sz="94660"/>
  </p:normalViewPr>
  <p:slideViewPr>
    <p:cSldViewPr>
      <p:cViewPr varScale="1">
        <p:scale>
          <a:sx n="69" d="100"/>
          <a:sy n="69" d="100"/>
        </p:scale>
        <p:origin x="-14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AF851A-BF52-4D74-AD53-5077A955FAD9}" type="datetimeFigureOut">
              <a:rPr lang="es-MX" smtClean="0"/>
              <a:pPr/>
              <a:t>05/08/2012</a:t>
            </a:fld>
            <a:endParaRPr lang="es-MX"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93418-F95C-4364-A4A6-5BA076DC2868}" type="slidenum">
              <a:rPr lang="es-MX" smtClean="0"/>
              <a:pPr/>
              <a:t>‹#›</a:t>
            </a:fld>
            <a:endParaRPr lang="es-MX" dirty="0"/>
          </a:p>
        </p:txBody>
      </p:sp>
    </p:spTree>
    <p:extLst>
      <p:ext uri="{BB962C8B-B14F-4D97-AF65-F5344CB8AC3E}">
        <p14:creationId xmlns:p14="http://schemas.microsoft.com/office/powerpoint/2010/main" val="150038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step, you will consider and select actions and tools to achieve your goals and objectives.</a:t>
            </a:r>
          </a:p>
          <a:p>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32</a:t>
            </a:fld>
            <a:endParaRPr lang="es-MX" dirty="0"/>
          </a:p>
        </p:txBody>
      </p:sp>
    </p:spTree>
    <p:extLst>
      <p:ext uri="{BB962C8B-B14F-4D97-AF65-F5344CB8AC3E}">
        <p14:creationId xmlns:p14="http://schemas.microsoft.com/office/powerpoint/2010/main" val="266087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choosing a given action, you should consider the steps that will be needed to implement it. This will help you compare the feasibility, cost, and effectiveness of alternative actions. </a:t>
            </a:r>
          </a:p>
          <a:p>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38</a:t>
            </a:fld>
            <a:endParaRPr lang="es-MX" dirty="0"/>
          </a:p>
        </p:txBody>
      </p:sp>
    </p:spTree>
    <p:extLst>
      <p:ext uri="{BB962C8B-B14F-4D97-AF65-F5344CB8AC3E}">
        <p14:creationId xmlns:p14="http://schemas.microsoft.com/office/powerpoint/2010/main" val="151255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the strategic plan level, you won't list the individual steps related to each action. The strategic plan is typically subject to approval by a city council or upper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the action section of the strategic plan is overly detailed, any small change might require council or management approval.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40</a:t>
            </a:fld>
            <a:endParaRPr lang="es-MX" dirty="0"/>
          </a:p>
        </p:txBody>
      </p:sp>
    </p:spTree>
    <p:extLst>
      <p:ext uri="{BB962C8B-B14F-4D97-AF65-F5344CB8AC3E}">
        <p14:creationId xmlns:p14="http://schemas.microsoft.com/office/powerpoint/2010/main" val="222916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instance, the strategic plan may specify that work plans will be developed to assist in short-term planning.</a:t>
            </a:r>
          </a:p>
          <a:p>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43</a:t>
            </a:fld>
            <a:endParaRPr lang="es-MX" dirty="0"/>
          </a:p>
        </p:txBody>
      </p:sp>
    </p:spTree>
    <p:extLst>
      <p:ext uri="{BB962C8B-B14F-4D97-AF65-F5344CB8AC3E}">
        <p14:creationId xmlns:p14="http://schemas.microsoft.com/office/powerpoint/2010/main" val="335786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management plan sets goals and objectives, which provide the overall destinations of the plan. It also lists actions needed to accomplish the goals and objectives. </a:t>
            </a:r>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46</a:t>
            </a:fld>
            <a:endParaRPr lang="es-MX" dirty="0"/>
          </a:p>
        </p:txBody>
      </p:sp>
    </p:spTree>
    <p:extLst>
      <p:ext uri="{BB962C8B-B14F-4D97-AF65-F5344CB8AC3E}">
        <p14:creationId xmlns:p14="http://schemas.microsoft.com/office/powerpoint/2010/main" val="417588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your review of the management program, you identified existing sources of funding used by your program. </a:t>
            </a:r>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50</a:t>
            </a:fld>
            <a:endParaRPr lang="es-MX" dirty="0"/>
          </a:p>
        </p:txBody>
      </p:sp>
    </p:spTree>
    <p:extLst>
      <p:ext uri="{BB962C8B-B14F-4D97-AF65-F5344CB8AC3E}">
        <p14:creationId xmlns:p14="http://schemas.microsoft.com/office/powerpoint/2010/main" val="161323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may already have developed this information in order to develop budget estimates.</a:t>
            </a:r>
          </a:p>
          <a:p>
            <a:endParaRPr lang="en-US" dirty="0"/>
          </a:p>
        </p:txBody>
      </p:sp>
      <p:sp>
        <p:nvSpPr>
          <p:cNvPr id="4" name="Slide Number Placeholder 3"/>
          <p:cNvSpPr>
            <a:spLocks noGrp="1"/>
          </p:cNvSpPr>
          <p:nvPr>
            <p:ph type="sldNum" sz="quarter" idx="10"/>
          </p:nvPr>
        </p:nvSpPr>
        <p:spPr/>
        <p:txBody>
          <a:bodyPr/>
          <a:lstStyle/>
          <a:p>
            <a:fld id="{46693418-F95C-4364-A4A6-5BA076DC2868}" type="slidenum">
              <a:rPr lang="es-MX" smtClean="0"/>
              <a:pPr/>
              <a:t>52</a:t>
            </a:fld>
            <a:endParaRPr lang="es-MX" dirty="0"/>
          </a:p>
        </p:txBody>
      </p:sp>
    </p:spTree>
    <p:extLst>
      <p:ext uri="{BB962C8B-B14F-4D97-AF65-F5344CB8AC3E}">
        <p14:creationId xmlns:p14="http://schemas.microsoft.com/office/powerpoint/2010/main" val="423593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17" name="Footer Placeholder 16"/>
          <p:cNvSpPr>
            <a:spLocks noGrp="1"/>
          </p:cNvSpPr>
          <p:nvPr>
            <p:ph type="ftr" sz="quarter" idx="11"/>
          </p:nvPr>
        </p:nvSpPr>
        <p:spPr/>
        <p:txBody>
          <a:bodyPr/>
          <a:lstStyle/>
          <a:p>
            <a:endParaRPr lang="es-MX" dirty="0"/>
          </a:p>
        </p:txBody>
      </p:sp>
      <p:sp>
        <p:nvSpPr>
          <p:cNvPr id="29" name="Slide Number Placeholder 28"/>
          <p:cNvSpPr>
            <a:spLocks noGrp="1"/>
          </p:cNvSpPr>
          <p:nvPr>
            <p:ph type="sldNum" sz="quarter" idx="12"/>
          </p:nvPr>
        </p:nvSpPr>
        <p:spPr/>
        <p:txBody>
          <a:bodyPr/>
          <a:lstStyle/>
          <a:p>
            <a:fld id="{ADAF21D8-5862-4A69-A7C2-AAB44776ED0C}" type="slidenum">
              <a:rPr lang="es-MX" smtClean="0"/>
              <a:pPr/>
              <a:t>‹#›</a:t>
            </a:fld>
            <a:endParaRPr lang="es-MX"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a:xfrm>
            <a:off x="7924800" y="6416675"/>
            <a:ext cx="762000" cy="365125"/>
          </a:xfrm>
        </p:spPr>
        <p:txBody>
          <a:bodyPr/>
          <a:lstStyle/>
          <a:p>
            <a:fld id="{ADAF21D8-5862-4A69-A7C2-AAB44776ED0C}" type="slidenum">
              <a:rPr lang="es-MX" smtClean="0"/>
              <a:pPr/>
              <a:t>‹#›</a:t>
            </a:fld>
            <a:endParaRPr lang="es-MX"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0603C51-DAAB-469D-9C10-E81735B414BF}" type="datetimeFigureOut">
              <a:rPr lang="es-MX" smtClean="0"/>
              <a:pPr/>
              <a:t>05/08/2012</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0603C51-DAAB-469D-9C10-E81735B414BF}" type="datetimeFigureOut">
              <a:rPr lang="es-MX" smtClean="0"/>
              <a:pPr/>
              <a:t>05/08/2012</a:t>
            </a:fld>
            <a:endParaRPr lang="es-MX"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s-MX"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DAF21D8-5862-4A69-A7C2-AAB44776ED0C}" type="slidenum">
              <a:rPr lang="es-MX" smtClean="0"/>
              <a:pPr/>
              <a:t>‹#›</a:t>
            </a:fld>
            <a:endParaRPr lang="es-MX"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ufmptoolkit.com/assess-management.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ccuh.ucdavis.edu/events/carbon-offsets-the-urban-forest-1/carbon-offset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Urban Forest Management Plan Grant Program</a:t>
            </a:r>
            <a:endParaRPr lang="en-US" dirty="0"/>
          </a:p>
        </p:txBody>
      </p:sp>
      <p:sp>
        <p:nvSpPr>
          <p:cNvPr id="7" name="Subtitle 6"/>
          <p:cNvSpPr>
            <a:spLocks noGrp="1"/>
          </p:cNvSpPr>
          <p:nvPr>
            <p:ph type="subTitle" idx="4294967295"/>
          </p:nvPr>
        </p:nvSpPr>
        <p:spPr>
          <a:xfrm>
            <a:off x="228600" y="1447800"/>
            <a:ext cx="7772400" cy="1752600"/>
          </a:xfrm>
        </p:spPr>
        <p:txBody>
          <a:bodyPr>
            <a:normAutofit fontScale="25000" lnSpcReduction="20000"/>
          </a:bodyPr>
          <a:lstStyle/>
          <a:p>
            <a:pPr algn="ctr">
              <a:buNone/>
            </a:pPr>
            <a:endParaRPr lang="es-MX" dirty="0" smtClean="0"/>
          </a:p>
          <a:p>
            <a:pPr algn="ctr">
              <a:buNone/>
            </a:pPr>
            <a:r>
              <a:rPr lang="es-MX" dirty="0" smtClean="0"/>
              <a:t>	</a:t>
            </a:r>
            <a:r>
              <a:rPr lang="en-US" sz="12800" dirty="0" smtClean="0"/>
              <a:t>June 20, 2012</a:t>
            </a:r>
          </a:p>
          <a:p>
            <a:pPr algn="ctr">
              <a:buNone/>
            </a:pPr>
            <a:r>
              <a:rPr lang="en-US" sz="12800" dirty="0" smtClean="0"/>
              <a:t>Inland Urban Forest Council</a:t>
            </a:r>
          </a:p>
          <a:p>
            <a:pPr algn="ctr">
              <a:buNone/>
            </a:pPr>
            <a:r>
              <a:rPr lang="en-US" sz="12800" dirty="0" smtClean="0"/>
              <a:t>San Rafael, CA</a:t>
            </a:r>
          </a:p>
          <a:p>
            <a:pPr algn="ctr">
              <a:buNone/>
            </a:pPr>
            <a:r>
              <a:rPr lang="en-US" sz="12800" dirty="0" smtClean="0"/>
              <a:t>Workshop Three</a:t>
            </a:r>
          </a:p>
          <a:p>
            <a:pPr algn="ctr">
              <a:buNone/>
            </a:pPr>
            <a:endParaRPr lang="en-US" sz="12800" dirty="0" smtClean="0"/>
          </a:p>
          <a:p>
            <a:pPr algn="ctr">
              <a:buNone/>
            </a:pPr>
            <a:endParaRPr lang="en-US" sz="12800" dirty="0" smtClean="0"/>
          </a:p>
          <a:p>
            <a:pPr algn="ctr">
              <a:buNone/>
            </a:pPr>
            <a:endParaRPr lang="en-US" sz="12800" dirty="0" smtClean="0"/>
          </a:p>
          <a:p>
            <a:pPr>
              <a:buNone/>
            </a:pPr>
            <a:r>
              <a:rPr lang="en-US" sz="12800" dirty="0" smtClean="0"/>
              <a:t>Funded by:  US Forest Service &amp; Cal Fire	</a:t>
            </a:r>
            <a:endParaRPr lang="en-US" sz="1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Vision Statements</a:t>
            </a:r>
            <a:endParaRPr lang="en-US" dirty="0"/>
          </a:p>
        </p:txBody>
      </p:sp>
      <p:sp>
        <p:nvSpPr>
          <p:cNvPr id="5" name="Content Placeholder 4"/>
          <p:cNvSpPr>
            <a:spLocks noGrp="1"/>
          </p:cNvSpPr>
          <p:nvPr>
            <p:ph idx="1"/>
          </p:nvPr>
        </p:nvSpPr>
        <p:spPr/>
        <p:txBody>
          <a:bodyPr/>
          <a:lstStyle/>
          <a:p>
            <a:r>
              <a:rPr lang="en-US" dirty="0" smtClean="0"/>
              <a:t>To have a city rich with park environments and streetscapes that foster awareness of the values that trees provide, where the public is conscious of and appreciative of its urban forest, its merit, and the broad range of benefits it provides to the city’s constituency.</a:t>
            </a:r>
            <a:endParaRPr lang="en-US" dirty="0"/>
          </a:p>
        </p:txBody>
      </p:sp>
    </p:spTree>
    <p:extLst>
      <p:ext uri="{BB962C8B-B14F-4D97-AF65-F5344CB8AC3E}">
        <p14:creationId xmlns:p14="http://schemas.microsoft.com/office/powerpoint/2010/main" val="446114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normAutofit fontScale="85000" lnSpcReduction="10000"/>
          </a:bodyPr>
          <a:lstStyle/>
          <a:p>
            <a:pPr marL="137160" indent="0">
              <a:buNone/>
            </a:pPr>
            <a:r>
              <a:rPr lang="en-US" dirty="0" smtClean="0"/>
              <a:t>Chico’s forest provides coverage and shade over a large area of the city creating a continuous forest canopy. This canopy contains trees of all sizes at maturity, is multi-aged and diverse. The forest is healthy and safe, with appropriate tree species planted in appropriate locations and in ideal cultural conditions. Citizens are active partners in our program and they want their trees and forest to be thriving and understand their role in accomplishing this. The standard of care for the forest is based on accepted industry standards and the concept of enhancing the longevity of the trees within the forest. All city staff and officials are knowledgeable about the urban forest management plan and use it as a guideline in deliberation regarding project planning and design. </a:t>
            </a:r>
            <a:endParaRPr lang="en-US" dirty="0"/>
          </a:p>
        </p:txBody>
      </p:sp>
    </p:spTree>
    <p:extLst>
      <p:ext uri="{BB962C8B-B14F-4D97-AF65-F5344CB8AC3E}">
        <p14:creationId xmlns:p14="http://schemas.microsoft.com/office/powerpoint/2010/main" val="1113225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city of Davis will be a community dedicated to a thriving and sustainable urban forest. Relying on the community forest management plan for guidance, the city of Davis will actively encourage participation in tree planting and stewardship, preserve and protect existing trees, promote public safety and tree health. Also by implementing cost-effective enhancement and maintenance practices of the forest and increasing public awareness of the value of our community forest, the city of Davis will maximize the social, economic and environmental benefits of the community forest for current residents and future generations.</a:t>
            </a:r>
            <a:endParaRPr lang="en-US" dirty="0"/>
          </a:p>
        </p:txBody>
      </p:sp>
    </p:spTree>
    <p:extLst>
      <p:ext uri="{BB962C8B-B14F-4D97-AF65-F5344CB8AC3E}">
        <p14:creationId xmlns:p14="http://schemas.microsoft.com/office/powerpoint/2010/main" val="2708139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lstStyle/>
          <a:p>
            <a:r>
              <a:rPr lang="en-US" dirty="0" smtClean="0"/>
              <a:t>SFSU manages an urban forest with a sustainable optimum tree canopy to provide the desired screening, shade, soil retention, and sun areas in a risk-conscious environment.</a:t>
            </a:r>
            <a:endParaRPr lang="en-US" dirty="0"/>
          </a:p>
        </p:txBody>
      </p:sp>
    </p:spTree>
    <p:extLst>
      <p:ext uri="{BB962C8B-B14F-4D97-AF65-F5344CB8AC3E}">
        <p14:creationId xmlns:p14="http://schemas.microsoft.com/office/powerpoint/2010/main" val="841976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Mission Statements</a:t>
            </a:r>
            <a:endParaRPr lang="en-US" dirty="0"/>
          </a:p>
        </p:txBody>
      </p:sp>
      <p:sp>
        <p:nvSpPr>
          <p:cNvPr id="5" name="Content Placeholder 4"/>
          <p:cNvSpPr>
            <a:spLocks noGrp="1"/>
          </p:cNvSpPr>
          <p:nvPr>
            <p:ph idx="1"/>
          </p:nvPr>
        </p:nvSpPr>
        <p:spPr/>
        <p:txBody>
          <a:bodyPr/>
          <a:lstStyle/>
          <a:p>
            <a:pPr marL="137160" indent="0">
              <a:buNone/>
            </a:pPr>
            <a:r>
              <a:rPr lang="en-US" dirty="0" smtClean="0"/>
              <a:t>The mission of the facilities division is to promote a healthy and sustainable urban forest so as to enhance the beauty and prosperity of the community.</a:t>
            </a:r>
            <a:endParaRPr lang="en-US" dirty="0"/>
          </a:p>
        </p:txBody>
      </p:sp>
    </p:spTree>
    <p:extLst>
      <p:ext uri="{BB962C8B-B14F-4D97-AF65-F5344CB8AC3E}">
        <p14:creationId xmlns:p14="http://schemas.microsoft.com/office/powerpoint/2010/main" val="1104112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r>
              <a:rPr lang="en-US" dirty="0" smtClean="0"/>
              <a:t>Our mission is to enhance the quality of the academic, living and working environment at Pt. Loma Nazarene University by promoting the benefits of trees and maintaining a sustainable urban forest through best management practices, collaboration and education.</a:t>
            </a:r>
            <a:endParaRPr lang="en-US" dirty="0"/>
          </a:p>
        </p:txBody>
      </p:sp>
    </p:spTree>
    <p:extLst>
      <p:ext uri="{BB962C8B-B14F-4D97-AF65-F5344CB8AC3E}">
        <p14:creationId xmlns:p14="http://schemas.microsoft.com/office/powerpoint/2010/main" val="1906718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r>
              <a:rPr lang="en-US" dirty="0" smtClean="0"/>
              <a:t>The mission of the public works department’s lighting and landscaping division is to maintain the current urban forest of 1,700 public trees in as sustainable, cost effective manner following current best management practices and to enhance Dixon’s urban forest by planting additional trees when possible and as needed.</a:t>
            </a:r>
            <a:endParaRPr lang="en-US" dirty="0"/>
          </a:p>
        </p:txBody>
      </p:sp>
    </p:spTree>
    <p:extLst>
      <p:ext uri="{BB962C8B-B14F-4D97-AF65-F5344CB8AC3E}">
        <p14:creationId xmlns:p14="http://schemas.microsoft.com/office/powerpoint/2010/main" val="2333297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r>
              <a:rPr lang="en-US" dirty="0" smtClean="0"/>
              <a:t>Our purpose is to maintain, enrich and promote the urban forest from trees to shrubs to lawns to raised vegetable beds. This is a dynamic, sustainable city with constant flux of seasons and weather, natural disasters and man-made problems.</a:t>
            </a:r>
            <a:endParaRPr lang="en-US" dirty="0"/>
          </a:p>
        </p:txBody>
      </p:sp>
    </p:spTree>
    <p:extLst>
      <p:ext uri="{BB962C8B-B14F-4D97-AF65-F5344CB8AC3E}">
        <p14:creationId xmlns:p14="http://schemas.microsoft.com/office/powerpoint/2010/main" val="1317693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r>
              <a:rPr lang="en-US" dirty="0" smtClean="0"/>
              <a:t>Our mission is to preserve the existing urban forest while developing it to be stronger, healthier, and more diverse. By actively educating the public, developing short and long term goals, identifying problems, we are creating an urban environment that maximizes positive environmental and social impacts, aesthetics, and promotes an increased quality of life for the residents of Fontana.</a:t>
            </a:r>
            <a:endParaRPr lang="en-US" dirty="0"/>
          </a:p>
        </p:txBody>
      </p:sp>
    </p:spTree>
    <p:extLst>
      <p:ext uri="{BB962C8B-B14F-4D97-AF65-F5344CB8AC3E}">
        <p14:creationId xmlns:p14="http://schemas.microsoft.com/office/powerpoint/2010/main" val="200376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a:t>
            </a:r>
            <a:endParaRPr lang="en-US" dirty="0"/>
          </a:p>
        </p:txBody>
      </p:sp>
      <p:pic>
        <p:nvPicPr>
          <p:cNvPr id="8" name="Content Placeholder 7" descr="IMG_2614.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2251425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s-MX" dirty="0"/>
          </a:p>
        </p:txBody>
      </p:sp>
      <p:pic>
        <p:nvPicPr>
          <p:cNvPr id="3" name="Picture 2" descr="IMG_27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
        <p:nvSpPr>
          <p:cNvPr id="4" name="Title 3"/>
          <p:cNvSpPr>
            <a:spLocks noGrp="1"/>
          </p:cNvSpPr>
          <p:nvPr>
            <p:ph type="ctrTitle"/>
          </p:nvPr>
        </p:nvSpPr>
        <p:spPr/>
        <p:txBody>
          <a:bodyPr/>
          <a:lstStyle/>
          <a:p>
            <a:r>
              <a:rPr lang="es-MX" dirty="0" smtClean="0"/>
              <a:t>Welcome!!!</a:t>
            </a:r>
            <a:endParaRPr lang="es-MX"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Objectives</a:t>
            </a:r>
            <a:endParaRPr lang="en-US" dirty="0"/>
          </a:p>
        </p:txBody>
      </p:sp>
      <p:pic>
        <p:nvPicPr>
          <p:cNvPr id="5" name="Content Placeholder 4" descr="IMG_1590.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1937173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a:t>Goals ‘“ are long-term aims that you want to accomplish.</a:t>
            </a:r>
          </a:p>
          <a:p>
            <a:endParaRPr lang="en-US" dirty="0"/>
          </a:p>
          <a:p>
            <a:r>
              <a:rPr lang="en-US" dirty="0"/>
              <a:t>Objectives ‘“ are concrete attainments that can be achieved by following a certain number of steps.</a:t>
            </a:r>
          </a:p>
          <a:p>
            <a:endParaRPr lang="en-US" dirty="0"/>
          </a:p>
        </p:txBody>
      </p:sp>
    </p:spTree>
    <p:extLst>
      <p:ext uri="{BB962C8B-B14F-4D97-AF65-F5344CB8AC3E}">
        <p14:creationId xmlns:p14="http://schemas.microsoft.com/office/powerpoint/2010/main" val="10836472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4" name="Content Placeholder 3" descr="IMG_3020.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762875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Goals of Master Plan</a:t>
            </a:r>
            <a:br>
              <a:rPr lang="en-US" dirty="0" smtClean="0"/>
            </a:br>
            <a:r>
              <a:rPr lang="en-US" dirty="0" smtClean="0"/>
              <a:t>West Hollywood</a:t>
            </a:r>
            <a:endParaRPr lang="en-US" dirty="0"/>
          </a:p>
        </p:txBody>
      </p:sp>
      <p:sp>
        <p:nvSpPr>
          <p:cNvPr id="3" name="Content Placeholder 2"/>
          <p:cNvSpPr>
            <a:spLocks noGrp="1"/>
          </p:cNvSpPr>
          <p:nvPr>
            <p:ph idx="1"/>
          </p:nvPr>
        </p:nvSpPr>
        <p:spPr/>
        <p:txBody>
          <a:bodyPr>
            <a:normAutofit/>
          </a:bodyPr>
          <a:lstStyle/>
          <a:p>
            <a:r>
              <a:rPr lang="en-US" dirty="0" smtClean="0"/>
              <a:t>Short Term</a:t>
            </a:r>
          </a:p>
          <a:p>
            <a:pPr lvl="1"/>
            <a:r>
              <a:rPr lang="en-US" dirty="0"/>
              <a:t>Updated Urban Forest Inventory</a:t>
            </a:r>
          </a:p>
          <a:p>
            <a:pPr lvl="1"/>
            <a:r>
              <a:rPr lang="en-US" dirty="0"/>
              <a:t>Updated Streetscape Master Plan (Roma Plan)</a:t>
            </a:r>
          </a:p>
          <a:p>
            <a:pPr lvl="1"/>
            <a:r>
              <a:rPr lang="en-US" dirty="0"/>
              <a:t>Canopy cover 1984 </a:t>
            </a:r>
            <a:r>
              <a:rPr lang="en-US" dirty="0" smtClean="0"/>
              <a:t>vs. </a:t>
            </a:r>
            <a:r>
              <a:rPr lang="en-US" dirty="0"/>
              <a:t>2012 estimates</a:t>
            </a:r>
          </a:p>
          <a:p>
            <a:pPr lvl="1"/>
            <a:r>
              <a:rPr lang="en-US" dirty="0"/>
              <a:t>Determine Value of Urban Forest…, financial, social, cultural</a:t>
            </a:r>
          </a:p>
          <a:p>
            <a:r>
              <a:rPr lang="en-US" dirty="0" smtClean="0"/>
              <a:t>Long Term</a:t>
            </a:r>
          </a:p>
          <a:p>
            <a:pPr lvl="1"/>
            <a:r>
              <a:rPr lang="en-US" dirty="0" smtClean="0"/>
              <a:t>Community Education</a:t>
            </a:r>
          </a:p>
          <a:p>
            <a:pPr lvl="1"/>
            <a:r>
              <a:rPr lang="en-US" dirty="0" smtClean="0"/>
              <a:t>Increase Diversity of Species</a:t>
            </a:r>
          </a:p>
          <a:p>
            <a:pPr lvl="1"/>
            <a:r>
              <a:rPr lang="en-US" dirty="0" smtClean="0"/>
              <a:t>Address issues with maturation of Urban Forest</a:t>
            </a:r>
          </a:p>
          <a:p>
            <a:pPr marL="137160" indent="0">
              <a:buNone/>
            </a:pPr>
            <a:endParaRPr lang="en-US" dirty="0" smtClean="0"/>
          </a:p>
          <a:p>
            <a:pPr marL="585216" lvl="1" indent="0">
              <a:buNone/>
            </a:pPr>
            <a:endParaRPr lang="en-US" dirty="0"/>
          </a:p>
        </p:txBody>
      </p:sp>
    </p:spTree>
    <p:extLst>
      <p:ext uri="{BB962C8B-B14F-4D97-AF65-F5344CB8AC3E}">
        <p14:creationId xmlns:p14="http://schemas.microsoft.com/office/powerpoint/2010/main" val="4193915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Goals for the UFMP</a:t>
            </a:r>
            <a:br>
              <a:rPr lang="en-US" dirty="0" smtClean="0"/>
            </a:br>
            <a:r>
              <a:rPr lang="en-US" dirty="0" smtClean="0"/>
              <a:t>Point Loma </a:t>
            </a:r>
            <a:endParaRPr lang="en-US" dirty="0"/>
          </a:p>
        </p:txBody>
      </p:sp>
      <p:sp>
        <p:nvSpPr>
          <p:cNvPr id="3" name="Content Placeholder 2"/>
          <p:cNvSpPr>
            <a:spLocks noGrp="1"/>
          </p:cNvSpPr>
          <p:nvPr>
            <p:ph idx="1"/>
          </p:nvPr>
        </p:nvSpPr>
        <p:spPr/>
        <p:txBody>
          <a:bodyPr/>
          <a:lstStyle/>
          <a:p>
            <a:r>
              <a:rPr lang="en-US" dirty="0" smtClean="0"/>
              <a:t>Establish long range plan for selecting, planting, removal, and replacement of campus trees.</a:t>
            </a:r>
          </a:p>
          <a:p>
            <a:r>
              <a:rPr lang="en-US" dirty="0" smtClean="0"/>
              <a:t>Maintain health and diversity of the campus forest.</a:t>
            </a:r>
          </a:p>
          <a:p>
            <a:r>
              <a:rPr lang="en-US" dirty="0" smtClean="0"/>
              <a:t>Protect Heritage Trees</a:t>
            </a:r>
          </a:p>
          <a:p>
            <a:r>
              <a:rPr lang="en-US" dirty="0" smtClean="0"/>
              <a:t>Demonstrate the value of campus trees environmentally, physically and aesthetically.</a:t>
            </a:r>
            <a:endParaRPr lang="en-US" dirty="0"/>
          </a:p>
        </p:txBody>
      </p:sp>
    </p:spTree>
    <p:extLst>
      <p:ext uri="{BB962C8B-B14F-4D97-AF65-F5344CB8AC3E}">
        <p14:creationId xmlns:p14="http://schemas.microsoft.com/office/powerpoint/2010/main" val="3499142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Main Goals</a:t>
            </a:r>
            <a:br>
              <a:rPr lang="en-US" dirty="0" smtClean="0"/>
            </a:br>
            <a:r>
              <a:rPr lang="en-US" dirty="0" smtClean="0"/>
              <a:t>Santa Clara Valley Water District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 quantify canopy cover and carbon sequestration in order that we can calculate the value of canopy cover in our urban forest project.</a:t>
            </a:r>
          </a:p>
          <a:p>
            <a:r>
              <a:rPr lang="en-US" dirty="0" smtClean="0"/>
              <a:t>Relate the value of trees on our urban forest project to the district leadership and decision makers in order that we can significantly increase funding for tree planting and maintenance.</a:t>
            </a:r>
          </a:p>
          <a:p>
            <a:r>
              <a:rPr lang="en-US" dirty="0" smtClean="0"/>
              <a:t>To integrate as a part of the District’s Greenhouse Gas Emission Reduction Program by calculating carbon sequestration using the canopy coverage method and incorporate trees as an integral part of the District Climate Action Planning.</a:t>
            </a:r>
            <a:endParaRPr lang="en-US" dirty="0"/>
          </a:p>
        </p:txBody>
      </p:sp>
    </p:spTree>
    <p:extLst>
      <p:ext uri="{BB962C8B-B14F-4D97-AF65-F5344CB8AC3E}">
        <p14:creationId xmlns:p14="http://schemas.microsoft.com/office/powerpoint/2010/main" val="26490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Goals – Tangible and Quantifiable</a:t>
            </a:r>
            <a:endParaRPr lang="en-US" dirty="0"/>
          </a:p>
        </p:txBody>
      </p:sp>
      <p:sp>
        <p:nvSpPr>
          <p:cNvPr id="3" name="Content Placeholder 2"/>
          <p:cNvSpPr>
            <a:spLocks noGrp="1"/>
          </p:cNvSpPr>
          <p:nvPr>
            <p:ph sz="half" idx="1"/>
          </p:nvPr>
        </p:nvSpPr>
        <p:spPr/>
        <p:txBody>
          <a:bodyPr>
            <a:normAutofit fontScale="92500" lnSpcReduction="10000"/>
          </a:bodyPr>
          <a:lstStyle/>
          <a:p>
            <a:pPr marL="137160" indent="0">
              <a:buNone/>
            </a:pPr>
            <a:r>
              <a:rPr lang="en-US" dirty="0" smtClean="0"/>
              <a:t>If </a:t>
            </a:r>
            <a:r>
              <a:rPr lang="en-US" dirty="0"/>
              <a:t>you are explicit in stating your goals (e.g., attain 35 % canopy cover by the year 2020), it will be easier to evaluate your progress toward your goals. If you state goals more generally (e.g., improve level of tree care on commercial properties), you may want to set specific benchmarks to indicate how success will be </a:t>
            </a:r>
            <a:r>
              <a:rPr lang="en-US" dirty="0" smtClean="0"/>
              <a:t>measured</a:t>
            </a:r>
            <a:endParaRPr lang="en-US" dirty="0"/>
          </a:p>
        </p:txBody>
      </p:sp>
      <p:pic>
        <p:nvPicPr>
          <p:cNvPr id="8" name="Content Placeholder 7" descr="Cnv0001.bmp"/>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1972966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Objectives</a:t>
            </a:r>
            <a:endParaRPr lang="en-US" sz="4400" dirty="0"/>
          </a:p>
        </p:txBody>
      </p:sp>
      <p:sp>
        <p:nvSpPr>
          <p:cNvPr id="3" name="Content Placeholder 2"/>
          <p:cNvSpPr>
            <a:spLocks noGrp="1"/>
          </p:cNvSpPr>
          <p:nvPr>
            <p:ph sz="half" idx="1"/>
          </p:nvPr>
        </p:nvSpPr>
        <p:spPr/>
        <p:txBody>
          <a:bodyPr/>
          <a:lstStyle/>
          <a:p>
            <a:r>
              <a:rPr lang="en-US" b="1" dirty="0"/>
              <a:t>Objectives</a:t>
            </a:r>
            <a:r>
              <a:rPr lang="en-US" dirty="0"/>
              <a:t> provide more specificity by breaking goals into the components that make up each goal. Like goals, objectives are desired outcomes, but are more specific and limited in scope.</a:t>
            </a:r>
          </a:p>
        </p:txBody>
      </p:sp>
      <p:pic>
        <p:nvPicPr>
          <p:cNvPr id="8" name="Content Placeholder 7" descr="median.jpg"/>
          <p:cNvPicPr>
            <a:picLocks noGrp="1" noChangeAspect="1"/>
          </p:cNvPicPr>
          <p:nvPr>
            <p:ph sz="half" idx="2"/>
          </p:nvPr>
        </p:nvPicPr>
        <p:blipFill>
          <a:blip r:embed="rId2">
            <a:extLst>
              <a:ext uri="{28A0092B-C50C-407E-A947-70E740481C1C}">
                <a14:useLocalDpi xmlns:a14="http://schemas.microsoft.com/office/drawing/2010/main" val="0"/>
              </a:ext>
            </a:extLst>
          </a:blip>
          <a:srcRect l="20583" r="20583"/>
          <a:stretch>
            <a:fillRect/>
          </a:stretch>
        </p:blipFill>
        <p:spPr/>
      </p:pic>
    </p:spTree>
    <p:extLst>
      <p:ext uri="{BB962C8B-B14F-4D97-AF65-F5344CB8AC3E}">
        <p14:creationId xmlns:p14="http://schemas.microsoft.com/office/powerpoint/2010/main" val="516428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sz="half" idx="1"/>
          </p:nvPr>
        </p:nvSpPr>
        <p:spPr/>
        <p:txBody>
          <a:bodyPr/>
          <a:lstStyle/>
          <a:p>
            <a:r>
              <a:rPr lang="en-US" dirty="0"/>
              <a:t>The combination of goals and objectives spell out what you want for your urban forest. They describe your desired destinations. How you get to those destinations, by using specific actions and </a:t>
            </a:r>
            <a:r>
              <a:rPr lang="en-US" dirty="0" smtClean="0"/>
              <a:t>tools.</a:t>
            </a:r>
            <a:endParaRPr lang="en-US" dirty="0"/>
          </a:p>
        </p:txBody>
      </p:sp>
      <p:pic>
        <p:nvPicPr>
          <p:cNvPr id="6" name="Content Placeholder 5" descr="mixed 092.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71867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Exercise</a:t>
            </a:r>
            <a:endParaRPr lang="en-US" dirty="0"/>
          </a:p>
        </p:txBody>
      </p:sp>
      <p:sp>
        <p:nvSpPr>
          <p:cNvPr id="3" name="Content Placeholder 2"/>
          <p:cNvSpPr>
            <a:spLocks noGrp="1"/>
          </p:cNvSpPr>
          <p:nvPr>
            <p:ph sz="half" idx="1"/>
          </p:nvPr>
        </p:nvSpPr>
        <p:spPr/>
        <p:txBody>
          <a:bodyPr/>
          <a:lstStyle/>
          <a:p>
            <a:endParaRPr lang="en-US" dirty="0"/>
          </a:p>
          <a:p>
            <a:r>
              <a:rPr lang="en-US" sz="2800" dirty="0" smtClean="0"/>
              <a:t>Break into groups of four</a:t>
            </a:r>
            <a:endParaRPr lang="en-US" sz="2800" dirty="0"/>
          </a:p>
          <a:p>
            <a:r>
              <a:rPr lang="en-US" sz="2800" dirty="0" smtClean="0"/>
              <a:t>Look at provided goals</a:t>
            </a:r>
            <a:endParaRPr lang="en-US" sz="2800" dirty="0"/>
          </a:p>
          <a:p>
            <a:r>
              <a:rPr lang="en-US" sz="2800" dirty="0" smtClean="0"/>
              <a:t>Discuss and formulate Objectives</a:t>
            </a:r>
            <a:endParaRPr lang="en-US" sz="2800" dirty="0"/>
          </a:p>
          <a:p>
            <a:endParaRPr lang="en-US" sz="2800" dirty="0"/>
          </a:p>
        </p:txBody>
      </p:sp>
      <p:pic>
        <p:nvPicPr>
          <p:cNvPr id="6" name="Content Placeholder 5" descr="IMG_018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1298227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smtClean="0"/>
              <a:t>Today’s Agenda</a:t>
            </a:r>
            <a:endParaRPr lang="es-MX" sz="4400" dirty="0"/>
          </a:p>
        </p:txBody>
      </p:sp>
      <p:sp>
        <p:nvSpPr>
          <p:cNvPr id="3" name="Content Placeholder 2"/>
          <p:cNvSpPr>
            <a:spLocks noGrp="1"/>
          </p:cNvSpPr>
          <p:nvPr>
            <p:ph idx="1"/>
          </p:nvPr>
        </p:nvSpPr>
        <p:spPr>
          <a:xfrm>
            <a:off x="457200" y="1219200"/>
            <a:ext cx="8229600" cy="5090160"/>
          </a:xfrm>
        </p:spPr>
        <p:txBody>
          <a:bodyPr>
            <a:noAutofit/>
          </a:bodyPr>
          <a:lstStyle/>
          <a:p>
            <a:endParaRPr lang="en-US" sz="2400" dirty="0" smtClean="0"/>
          </a:p>
          <a:p>
            <a:r>
              <a:rPr lang="en-US" sz="2400" dirty="0" smtClean="0"/>
              <a:t>   9:00 – 9:30  - </a:t>
            </a:r>
            <a:r>
              <a:rPr lang="en-US" sz="2400" dirty="0"/>
              <a:t> </a:t>
            </a:r>
            <a:r>
              <a:rPr lang="en-US" sz="2400" dirty="0" smtClean="0"/>
              <a:t>	Overview of  i</a:t>
            </a:r>
            <a:r>
              <a:rPr lang="en-US" sz="2400" dirty="0"/>
              <a:t>-</a:t>
            </a:r>
            <a:r>
              <a:rPr lang="en-US" sz="2400" dirty="0" smtClean="0"/>
              <a:t>Tree</a:t>
            </a:r>
            <a:endParaRPr lang="en-US" sz="2400" dirty="0"/>
          </a:p>
          <a:p>
            <a:r>
              <a:rPr lang="en-US" sz="2400" dirty="0" smtClean="0"/>
              <a:t> 10:00 </a:t>
            </a:r>
            <a:r>
              <a:rPr lang="en-US" sz="2400" dirty="0"/>
              <a:t>– 10:</a:t>
            </a:r>
            <a:r>
              <a:rPr lang="en-US" sz="2400" dirty="0" smtClean="0"/>
              <a:t>30 - 	Vision </a:t>
            </a:r>
            <a:r>
              <a:rPr lang="en-US" sz="2400" dirty="0"/>
              <a:t>and Mission Discussion</a:t>
            </a:r>
          </a:p>
          <a:p>
            <a:r>
              <a:rPr lang="en-US" sz="2400" dirty="0" smtClean="0"/>
              <a:t> 10:30 </a:t>
            </a:r>
            <a:r>
              <a:rPr lang="en-US" sz="2400" dirty="0"/>
              <a:t>– </a:t>
            </a:r>
            <a:r>
              <a:rPr lang="en-US" sz="2400" dirty="0" smtClean="0"/>
              <a:t>10:45	 Break</a:t>
            </a:r>
            <a:endParaRPr lang="en-US" sz="2400" dirty="0"/>
          </a:p>
          <a:p>
            <a:r>
              <a:rPr lang="en-US" sz="2400" dirty="0"/>
              <a:t> 10:45 – 11</a:t>
            </a:r>
            <a:r>
              <a:rPr lang="en-US" sz="2400" dirty="0" smtClean="0"/>
              <a:t>:45 -  	Goals &amp; Objectives (Breakout Session)</a:t>
            </a:r>
            <a:endParaRPr lang="en-US" sz="2400" dirty="0"/>
          </a:p>
          <a:p>
            <a:r>
              <a:rPr lang="en-US" sz="2400" dirty="0"/>
              <a:t> </a:t>
            </a:r>
            <a:r>
              <a:rPr lang="en-US" sz="2400" dirty="0" smtClean="0"/>
              <a:t>11:45 – 12:30	Lunch</a:t>
            </a:r>
            <a:endParaRPr lang="en-US" sz="2400" dirty="0"/>
          </a:p>
          <a:p>
            <a:r>
              <a:rPr lang="en-US" sz="2400" dirty="0" smtClean="0"/>
              <a:t> 12:30 </a:t>
            </a:r>
            <a:r>
              <a:rPr lang="en-US" sz="2400" dirty="0"/>
              <a:t>– 1:</a:t>
            </a:r>
            <a:r>
              <a:rPr lang="en-US" sz="2400" dirty="0" smtClean="0"/>
              <a:t>45 - 	How </a:t>
            </a:r>
            <a:r>
              <a:rPr lang="en-US" sz="2400" dirty="0"/>
              <a:t>to Engage Others in Your </a:t>
            </a:r>
            <a:r>
              <a:rPr lang="en-US" sz="2400" dirty="0" smtClean="0"/>
              <a:t>				Mission</a:t>
            </a:r>
            <a:endParaRPr lang="en-US" sz="2400" dirty="0"/>
          </a:p>
          <a:p>
            <a:pPr marL="137160" indent="0">
              <a:buNone/>
            </a:pPr>
            <a:r>
              <a:rPr lang="en-US" sz="2400" dirty="0" smtClean="0"/>
              <a:t>		      	Guest </a:t>
            </a:r>
            <a:r>
              <a:rPr lang="en-US" sz="2400" dirty="0"/>
              <a:t>Speaker: </a:t>
            </a:r>
            <a:r>
              <a:rPr lang="en-US" sz="2400" dirty="0" smtClean="0"/>
              <a:t>Tracy </a:t>
            </a:r>
            <a:r>
              <a:rPr lang="en-US" sz="2400" dirty="0"/>
              <a:t>Thomas</a:t>
            </a:r>
          </a:p>
          <a:p>
            <a:r>
              <a:rPr lang="en-US" sz="2400" dirty="0"/>
              <a:t> </a:t>
            </a:r>
            <a:r>
              <a:rPr lang="en-US" sz="2400" dirty="0" smtClean="0"/>
              <a:t>1:45 – 2:30 – </a:t>
            </a:r>
            <a:r>
              <a:rPr lang="en-US" sz="2400" dirty="0"/>
              <a:t>	</a:t>
            </a:r>
            <a:r>
              <a:rPr lang="en-US" sz="2400" dirty="0" smtClean="0"/>
              <a:t>How do you get what you want?</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70403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Engage Others in Your Mission</a:t>
            </a:r>
            <a:br>
              <a:rPr lang="en-US" dirty="0"/>
            </a:br>
            <a:endParaRPr lang="en-US" dirty="0"/>
          </a:p>
        </p:txBody>
      </p:sp>
      <p:sp>
        <p:nvSpPr>
          <p:cNvPr id="3" name="Content Placeholder 2"/>
          <p:cNvSpPr>
            <a:spLocks noGrp="1"/>
          </p:cNvSpPr>
          <p:nvPr>
            <p:ph idx="1"/>
          </p:nvPr>
        </p:nvSpPr>
        <p:spPr/>
        <p:txBody>
          <a:bodyPr/>
          <a:lstStyle/>
          <a:p>
            <a:pPr marL="137160" indent="0">
              <a:buNone/>
            </a:pPr>
            <a:endParaRPr lang="en-US" dirty="0" smtClean="0"/>
          </a:p>
          <a:p>
            <a:pPr marL="137160" indent="0">
              <a:buNone/>
            </a:pPr>
            <a:r>
              <a:rPr lang="en-US" dirty="0"/>
              <a:t>		      Guest Speaker: Tracy Thomas</a:t>
            </a:r>
          </a:p>
          <a:p>
            <a:endParaRPr lang="en-US" dirty="0"/>
          </a:p>
        </p:txBody>
      </p:sp>
    </p:spTree>
    <p:extLst>
      <p:ext uri="{BB962C8B-B14F-4D97-AF65-F5344CB8AC3E}">
        <p14:creationId xmlns:p14="http://schemas.microsoft.com/office/powerpoint/2010/main" val="1842637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we get what we want?</a:t>
            </a:r>
            <a:endParaRPr lang="en-US" dirty="0"/>
          </a:p>
        </p:txBody>
      </p:sp>
      <p:sp>
        <p:nvSpPr>
          <p:cNvPr id="5" name="Content Placeholder 4"/>
          <p:cNvSpPr>
            <a:spLocks noGrp="1"/>
          </p:cNvSpPr>
          <p:nvPr>
            <p:ph sz="half" idx="1"/>
          </p:nvPr>
        </p:nvSpPr>
        <p:spPr/>
        <p:txBody>
          <a:bodyPr/>
          <a:lstStyle/>
          <a:p>
            <a:r>
              <a:rPr lang="en-US" dirty="0"/>
              <a:t>C</a:t>
            </a:r>
            <a:r>
              <a:rPr lang="en-US" dirty="0" smtClean="0"/>
              <a:t>onsider </a:t>
            </a:r>
            <a:r>
              <a:rPr lang="en-US" dirty="0"/>
              <a:t>and select actions and tools to achieve your goals and objectives</a:t>
            </a:r>
            <a:r>
              <a:rPr lang="en-US" dirty="0" smtClean="0"/>
              <a:t>.</a:t>
            </a:r>
          </a:p>
        </p:txBody>
      </p:sp>
      <p:pic>
        <p:nvPicPr>
          <p:cNvPr id="4" name="Content Placeholder 3" descr="CIMG3953.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6812902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a:t>
            </a:r>
            <a:endParaRPr lang="en-US" dirty="0"/>
          </a:p>
        </p:txBody>
      </p:sp>
      <p:sp>
        <p:nvSpPr>
          <p:cNvPr id="3" name="Content Placeholder 2"/>
          <p:cNvSpPr>
            <a:spLocks noGrp="1"/>
          </p:cNvSpPr>
          <p:nvPr>
            <p:ph sz="half" idx="1"/>
          </p:nvPr>
        </p:nvSpPr>
        <p:spPr/>
        <p:txBody>
          <a:bodyPr/>
          <a:lstStyle/>
          <a:p>
            <a:r>
              <a:rPr lang="en-US" dirty="0" smtClean="0"/>
              <a:t>An </a:t>
            </a:r>
            <a:r>
              <a:rPr lang="en-US" dirty="0"/>
              <a:t>action is something you do to achieve an outcome - e.g. plant trees, conduct workshops, or enforce regulations. </a:t>
            </a:r>
          </a:p>
          <a:p>
            <a:endParaRPr lang="en-US" dirty="0"/>
          </a:p>
        </p:txBody>
      </p:sp>
      <p:pic>
        <p:nvPicPr>
          <p:cNvPr id="5" name="Content Placeholder 4" descr="Harrison_Garden_081.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972586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sz="half" idx="1"/>
          </p:nvPr>
        </p:nvSpPr>
        <p:spPr/>
        <p:txBody>
          <a:bodyPr/>
          <a:lstStyle/>
          <a:p>
            <a:r>
              <a:rPr lang="en-US" dirty="0"/>
              <a:t>Tools are things you use to help you take an action. For example, a tree inventory is a tool that can be used to help schedule maintenance, manage tree hazards, identify planting spots etc.</a:t>
            </a:r>
          </a:p>
          <a:p>
            <a:endParaRPr lang="en-US" dirty="0"/>
          </a:p>
        </p:txBody>
      </p:sp>
      <p:pic>
        <p:nvPicPr>
          <p:cNvPr id="5" name="Content Placeholder 4" descr="PIC0015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737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&amp; Actions</a:t>
            </a:r>
            <a:endParaRPr lang="en-US" dirty="0"/>
          </a:p>
        </p:txBody>
      </p:sp>
      <p:sp>
        <p:nvSpPr>
          <p:cNvPr id="3" name="Content Placeholder 2"/>
          <p:cNvSpPr>
            <a:spLocks noGrp="1"/>
          </p:cNvSpPr>
          <p:nvPr>
            <p:ph idx="1"/>
          </p:nvPr>
        </p:nvSpPr>
        <p:spPr/>
        <p:txBody>
          <a:bodyPr/>
          <a:lstStyle/>
          <a:p>
            <a:r>
              <a:rPr lang="en-US" dirty="0"/>
              <a:t>Appropriate tools and actions will vary with the overall target (tree resources, management, community) </a:t>
            </a:r>
            <a:endParaRPr lang="en-US" dirty="0" smtClean="0"/>
          </a:p>
          <a:p>
            <a:r>
              <a:rPr lang="en-US" dirty="0"/>
              <a:t>A</a:t>
            </a:r>
            <a:r>
              <a:rPr lang="en-US" dirty="0" smtClean="0"/>
              <a:t>nd </a:t>
            </a:r>
            <a:r>
              <a:rPr lang="en-US" dirty="0"/>
              <a:t>whether management is direct (e.g., maintenance of trees that you manage) or indirect (e.g., improve tree planting practices used by contractors or the public).</a:t>
            </a:r>
          </a:p>
        </p:txBody>
      </p:sp>
    </p:spTree>
    <p:extLst>
      <p:ext uri="{BB962C8B-B14F-4D97-AF65-F5344CB8AC3E}">
        <p14:creationId xmlns:p14="http://schemas.microsoft.com/office/powerpoint/2010/main" val="4209599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to Specific Steps</a:t>
            </a:r>
            <a:endParaRPr lang="en-US" dirty="0"/>
          </a:p>
        </p:txBody>
      </p:sp>
      <p:sp>
        <p:nvSpPr>
          <p:cNvPr id="3" name="Content Placeholder 2"/>
          <p:cNvSpPr>
            <a:spLocks noGrp="1"/>
          </p:cNvSpPr>
          <p:nvPr>
            <p:ph sz="half" idx="1"/>
          </p:nvPr>
        </p:nvSpPr>
        <p:spPr/>
        <p:txBody>
          <a:bodyPr>
            <a:normAutofit/>
          </a:bodyPr>
          <a:lstStyle/>
          <a:p>
            <a:r>
              <a:rPr lang="en-US" dirty="0" smtClean="0"/>
              <a:t>A single </a:t>
            </a:r>
            <a:r>
              <a:rPr lang="en-US" dirty="0"/>
              <a:t>action may actually require a number of specific steps. </a:t>
            </a:r>
            <a:endParaRPr lang="en-US" dirty="0" smtClean="0"/>
          </a:p>
          <a:p>
            <a:r>
              <a:rPr lang="en-US" dirty="0" smtClean="0"/>
              <a:t>For example implementing a Citizen Forester Program.</a:t>
            </a:r>
            <a:endParaRPr lang="en-US" dirty="0"/>
          </a:p>
          <a:p>
            <a:pPr marL="137160" indent="0">
              <a:buNone/>
            </a:pPr>
            <a:endParaRPr lang="en-US" dirty="0"/>
          </a:p>
        </p:txBody>
      </p:sp>
      <p:pic>
        <p:nvPicPr>
          <p:cNvPr id="5" name="Content Placeholder 4" descr="Harrison_Garden_086.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962049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 Forester Program</a:t>
            </a:r>
            <a:endParaRPr lang="en-US" dirty="0"/>
          </a:p>
        </p:txBody>
      </p:sp>
      <p:sp>
        <p:nvSpPr>
          <p:cNvPr id="3" name="Content Placeholder 2"/>
          <p:cNvSpPr>
            <a:spLocks noGrp="1"/>
          </p:cNvSpPr>
          <p:nvPr>
            <p:ph idx="1"/>
          </p:nvPr>
        </p:nvSpPr>
        <p:spPr/>
        <p:txBody>
          <a:bodyPr>
            <a:normAutofit lnSpcReduction="10000"/>
          </a:bodyPr>
          <a:lstStyle/>
          <a:p>
            <a:r>
              <a:rPr lang="en-US" dirty="0" smtClean="0"/>
              <a:t>Who is going to run the program.</a:t>
            </a:r>
          </a:p>
          <a:p>
            <a:r>
              <a:rPr lang="en-US" dirty="0" smtClean="0"/>
              <a:t>Outline the roles &amp; duties of the Citizen Forester.</a:t>
            </a:r>
          </a:p>
          <a:p>
            <a:r>
              <a:rPr lang="en-US" dirty="0" smtClean="0"/>
              <a:t>Define training that they are going to receive.</a:t>
            </a:r>
          </a:p>
          <a:p>
            <a:r>
              <a:rPr lang="en-US" dirty="0" smtClean="0"/>
              <a:t>Put together the training materials.</a:t>
            </a:r>
          </a:p>
          <a:p>
            <a:r>
              <a:rPr lang="en-US" dirty="0" smtClean="0"/>
              <a:t>Print materials.</a:t>
            </a:r>
          </a:p>
          <a:p>
            <a:r>
              <a:rPr lang="en-US" dirty="0" smtClean="0"/>
              <a:t>How many, where, when for workshops.</a:t>
            </a:r>
          </a:p>
          <a:p>
            <a:r>
              <a:rPr lang="en-US" dirty="0" smtClean="0"/>
              <a:t>Measure what the Citizen Foresters have learned.</a:t>
            </a:r>
          </a:p>
          <a:p>
            <a:r>
              <a:rPr lang="en-US" dirty="0" smtClean="0"/>
              <a:t>Measure impact of program.</a:t>
            </a:r>
          </a:p>
          <a:p>
            <a:endParaRPr lang="en-US" dirty="0" smtClean="0"/>
          </a:p>
        </p:txBody>
      </p:sp>
    </p:spTree>
    <p:extLst>
      <p:ext uri="{BB962C8B-B14F-4D97-AF65-F5344CB8AC3E}">
        <p14:creationId xmlns:p14="http://schemas.microsoft.com/office/powerpoint/2010/main" val="2965150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to Specific Steps</a:t>
            </a:r>
            <a:endParaRPr lang="en-US" dirty="0"/>
          </a:p>
        </p:txBody>
      </p:sp>
      <p:sp>
        <p:nvSpPr>
          <p:cNvPr id="3" name="Content Placeholder 2"/>
          <p:cNvSpPr>
            <a:spLocks noGrp="1"/>
          </p:cNvSpPr>
          <p:nvPr>
            <p:ph idx="1"/>
          </p:nvPr>
        </p:nvSpPr>
        <p:spPr/>
        <p:txBody>
          <a:bodyPr/>
          <a:lstStyle/>
          <a:p>
            <a:endParaRPr lang="en-US" dirty="0" smtClean="0"/>
          </a:p>
          <a:p>
            <a:r>
              <a:rPr lang="en-US" dirty="0" smtClean="0"/>
              <a:t>Many courses of action.</a:t>
            </a:r>
          </a:p>
          <a:p>
            <a:pPr marL="137160" indent="0">
              <a:buNone/>
            </a:pPr>
            <a:endParaRPr lang="en-US" dirty="0" smtClean="0"/>
          </a:p>
          <a:p>
            <a:r>
              <a:rPr lang="en-US" dirty="0" smtClean="0"/>
              <a:t>Compare </a:t>
            </a:r>
            <a:r>
              <a:rPr lang="en-US" dirty="0"/>
              <a:t>the feasibility, cost, and effectiveness of alternative actions. </a:t>
            </a:r>
          </a:p>
        </p:txBody>
      </p:sp>
    </p:spTree>
    <p:extLst>
      <p:ext uri="{BB962C8B-B14F-4D97-AF65-F5344CB8AC3E}">
        <p14:creationId xmlns:p14="http://schemas.microsoft.com/office/powerpoint/2010/main" val="1548705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detail?</a:t>
            </a:r>
            <a:endParaRPr lang="en-US" dirty="0"/>
          </a:p>
        </p:txBody>
      </p:sp>
      <p:sp>
        <p:nvSpPr>
          <p:cNvPr id="3" name="Content Placeholder 2"/>
          <p:cNvSpPr>
            <a:spLocks noGrp="1"/>
          </p:cNvSpPr>
          <p:nvPr>
            <p:ph sz="half" idx="1"/>
          </p:nvPr>
        </p:nvSpPr>
        <p:spPr/>
        <p:txBody>
          <a:bodyPr/>
          <a:lstStyle/>
          <a:p>
            <a:r>
              <a:rPr lang="en-US" b="1" dirty="0" smtClean="0"/>
              <a:t>Strategic Plans</a:t>
            </a:r>
          </a:p>
          <a:p>
            <a:pPr marL="137160" indent="0">
              <a:buNone/>
            </a:pPr>
            <a:endParaRPr lang="en-US" b="1" dirty="0" smtClean="0"/>
          </a:p>
          <a:p>
            <a:r>
              <a:rPr lang="en-US" b="1" dirty="0" smtClean="0"/>
              <a:t>Implementation Plans</a:t>
            </a:r>
          </a:p>
          <a:p>
            <a:pPr marL="137160" indent="0">
              <a:buNone/>
            </a:pPr>
            <a:endParaRPr lang="en-US" b="1" dirty="0" smtClean="0"/>
          </a:p>
          <a:p>
            <a:r>
              <a:rPr lang="en-US" b="1" dirty="0"/>
              <a:t>W</a:t>
            </a:r>
            <a:r>
              <a:rPr lang="en-US" b="1" dirty="0" smtClean="0"/>
              <a:t>ork </a:t>
            </a:r>
            <a:r>
              <a:rPr lang="en-US" b="1" dirty="0"/>
              <a:t>plans</a:t>
            </a:r>
            <a:endParaRPr lang="en-US" dirty="0"/>
          </a:p>
        </p:txBody>
      </p:sp>
      <p:pic>
        <p:nvPicPr>
          <p:cNvPr id="5" name="Content Placeholder 4" descr="Caufc 019.bmp"/>
          <p:cNvPicPr>
            <a:picLocks noGrp="1" noChangeAspect="1"/>
          </p:cNvPicPr>
          <p:nvPr>
            <p:ph sz="half" idx="2"/>
          </p:nvPr>
        </p:nvPicPr>
        <p:blipFill>
          <a:blip r:embed="rId2">
            <a:extLst>
              <a:ext uri="{28A0092B-C50C-407E-A947-70E740481C1C}">
                <a14:useLocalDpi xmlns:a14="http://schemas.microsoft.com/office/drawing/2010/main" val="0"/>
              </a:ext>
            </a:extLst>
          </a:blip>
          <a:srcRect l="20070" r="20070"/>
          <a:stretch>
            <a:fillRect/>
          </a:stretch>
        </p:blipFill>
        <p:spPr/>
      </p:pic>
    </p:spTree>
    <p:extLst>
      <p:ext uri="{BB962C8B-B14F-4D97-AF65-F5344CB8AC3E}">
        <p14:creationId xmlns:p14="http://schemas.microsoft.com/office/powerpoint/2010/main" val="3394747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 – Canopy Cover</a:t>
            </a:r>
            <a:endParaRPr lang="en-US" dirty="0"/>
          </a:p>
        </p:txBody>
      </p:sp>
      <p:sp>
        <p:nvSpPr>
          <p:cNvPr id="3" name="Content Placeholder 2"/>
          <p:cNvSpPr>
            <a:spLocks noGrp="1"/>
          </p:cNvSpPr>
          <p:nvPr>
            <p:ph idx="1"/>
          </p:nvPr>
        </p:nvSpPr>
        <p:spPr/>
        <p:txBody>
          <a:bodyPr>
            <a:normAutofit fontScale="92500" lnSpcReduction="20000"/>
          </a:bodyPr>
          <a:lstStyle/>
          <a:p>
            <a:pPr marL="137160" indent="0">
              <a:buNone/>
            </a:pPr>
            <a:endParaRPr lang="en-US" dirty="0"/>
          </a:p>
          <a:p>
            <a:r>
              <a:rPr lang="en-US" dirty="0"/>
              <a:t>Hello Nancy,</a:t>
            </a:r>
          </a:p>
          <a:p>
            <a:pPr marL="137160" indent="0">
              <a:buNone/>
            </a:pPr>
            <a:r>
              <a:rPr lang="en-US" dirty="0"/>
              <a:t> </a:t>
            </a:r>
          </a:p>
          <a:p>
            <a:pPr marL="137160" indent="0">
              <a:buNone/>
            </a:pPr>
            <a:r>
              <a:rPr lang="en-US" dirty="0"/>
              <a:t>Sorry for the delay on answering your question.  The formula is for quickly estimating the maximum street tree canopy cover possible.  Assume that every street is a boulevard with a continuous row of trees planted down the middle and the crowns just touch each other and they completely cover the roadway.  Then this area would simply be the total length of streets in the community multiplied by the average street width.  So essentially what you have is the total area of street pavement. </a:t>
            </a:r>
          </a:p>
        </p:txBody>
      </p:sp>
    </p:spTree>
    <p:extLst>
      <p:ext uri="{BB962C8B-B14F-4D97-AF65-F5344CB8AC3E}">
        <p14:creationId xmlns:p14="http://schemas.microsoft.com/office/powerpoint/2010/main" val="44157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Plans</a:t>
            </a:r>
            <a:endParaRPr lang="en-US" dirty="0"/>
          </a:p>
        </p:txBody>
      </p:sp>
      <p:sp>
        <p:nvSpPr>
          <p:cNvPr id="3" name="Content Placeholder 2"/>
          <p:cNvSpPr>
            <a:spLocks noGrp="1"/>
          </p:cNvSpPr>
          <p:nvPr>
            <p:ph sz="half" idx="1"/>
          </p:nvPr>
        </p:nvSpPr>
        <p:spPr/>
        <p:txBody>
          <a:bodyPr>
            <a:normAutofit/>
          </a:bodyPr>
          <a:lstStyle/>
          <a:p>
            <a:r>
              <a:rPr lang="en-US" dirty="0" smtClean="0"/>
              <a:t>More General</a:t>
            </a:r>
          </a:p>
          <a:p>
            <a:r>
              <a:rPr lang="en-US" dirty="0" smtClean="0"/>
              <a:t>Needs approval of City Council or Upper Management</a:t>
            </a:r>
            <a:endParaRPr lang="en-US" dirty="0"/>
          </a:p>
          <a:p>
            <a:r>
              <a:rPr lang="en-US" dirty="0" smtClean="0"/>
              <a:t>Citizen Forester Program outline duties and responsibilities etc.</a:t>
            </a:r>
          </a:p>
          <a:p>
            <a:r>
              <a:rPr lang="en-US" dirty="0" smtClean="0"/>
              <a:t>Do not list individual steps.</a:t>
            </a:r>
            <a:endParaRPr lang="en-US" dirty="0"/>
          </a:p>
        </p:txBody>
      </p:sp>
      <p:pic>
        <p:nvPicPr>
          <p:cNvPr id="5" name="Content Placeholder 4" descr="CIMG395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266044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Pla</a:t>
            </a:r>
            <a:r>
              <a:rPr lang="en-US" dirty="0"/>
              <a:t>n</a:t>
            </a:r>
          </a:p>
        </p:txBody>
      </p:sp>
      <p:sp>
        <p:nvSpPr>
          <p:cNvPr id="3" name="Content Placeholder 2"/>
          <p:cNvSpPr>
            <a:spLocks noGrp="1"/>
          </p:cNvSpPr>
          <p:nvPr>
            <p:ph sz="half" idx="1"/>
          </p:nvPr>
        </p:nvSpPr>
        <p:spPr/>
        <p:txBody>
          <a:bodyPr>
            <a:normAutofit/>
          </a:bodyPr>
          <a:lstStyle/>
          <a:p>
            <a:r>
              <a:rPr lang="en-US" dirty="0"/>
              <a:t>Details of executing actions, including personnel, timing, and budgeting are commonly placed in an </a:t>
            </a:r>
            <a:r>
              <a:rPr lang="en-US" dirty="0" smtClean="0"/>
              <a:t>implementation plan, which may be developed as a separate document.  </a:t>
            </a:r>
            <a:endParaRPr lang="en-US" dirty="0"/>
          </a:p>
        </p:txBody>
      </p:sp>
      <p:sp>
        <p:nvSpPr>
          <p:cNvPr id="4" name="Content Placeholder 3"/>
          <p:cNvSpPr>
            <a:spLocks noGrp="1"/>
          </p:cNvSpPr>
          <p:nvPr>
            <p:ph sz="half" idx="2"/>
          </p:nvPr>
        </p:nvSpPr>
        <p:spPr/>
        <p:txBody>
          <a:bodyPr>
            <a:normAutofit/>
          </a:bodyPr>
          <a:lstStyle/>
          <a:p>
            <a:r>
              <a:rPr lang="en-US" dirty="0"/>
              <a:t>Implementation plans are typically reviewed and revised more frequently than strategic plans.  Revisions are typically done at staff level.</a:t>
            </a:r>
          </a:p>
          <a:p>
            <a:pPr marL="137160" indent="0">
              <a:buNone/>
            </a:pPr>
            <a:endParaRPr lang="en-US" dirty="0"/>
          </a:p>
        </p:txBody>
      </p:sp>
    </p:spTree>
    <p:extLst>
      <p:ext uri="{BB962C8B-B14F-4D97-AF65-F5344CB8AC3E}">
        <p14:creationId xmlns:p14="http://schemas.microsoft.com/office/powerpoint/2010/main" val="1736324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Plans</a:t>
            </a:r>
            <a:endParaRPr lang="en-US" dirty="0"/>
          </a:p>
        </p:txBody>
      </p:sp>
      <p:sp>
        <p:nvSpPr>
          <p:cNvPr id="3" name="Content Placeholder 2"/>
          <p:cNvSpPr>
            <a:spLocks noGrp="1"/>
          </p:cNvSpPr>
          <p:nvPr>
            <p:ph sz="half" idx="1"/>
          </p:nvPr>
        </p:nvSpPr>
        <p:spPr/>
        <p:txBody>
          <a:bodyPr>
            <a:normAutofit/>
          </a:bodyPr>
          <a:lstStyle/>
          <a:p>
            <a:r>
              <a:rPr lang="en-US" dirty="0"/>
              <a:t>The level of detail in a plan can be increased to the point that it addresses the management of specific trees - this is a work plan. </a:t>
            </a:r>
          </a:p>
        </p:txBody>
      </p:sp>
      <p:pic>
        <p:nvPicPr>
          <p:cNvPr id="5" name="Content Placeholder 4" descr="IMG_018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24835744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Plans</a:t>
            </a:r>
          </a:p>
        </p:txBody>
      </p:sp>
      <p:sp>
        <p:nvSpPr>
          <p:cNvPr id="3" name="Content Placeholder 2"/>
          <p:cNvSpPr>
            <a:spLocks noGrp="1"/>
          </p:cNvSpPr>
          <p:nvPr>
            <p:ph sz="half" idx="1"/>
          </p:nvPr>
        </p:nvSpPr>
        <p:spPr/>
        <p:txBody>
          <a:bodyPr>
            <a:normAutofit/>
          </a:bodyPr>
          <a:lstStyle/>
          <a:p>
            <a:r>
              <a:rPr lang="en-US" dirty="0"/>
              <a:t>Work plans are more subject to change and may need to be updated multiple times in a given year</a:t>
            </a:r>
            <a:r>
              <a:rPr lang="en-US" dirty="0" smtClean="0"/>
              <a:t>.. </a:t>
            </a:r>
            <a:endParaRPr lang="en-US" dirty="0"/>
          </a:p>
        </p:txBody>
      </p:sp>
      <p:sp>
        <p:nvSpPr>
          <p:cNvPr id="4" name="Content Placeholder 3"/>
          <p:cNvSpPr>
            <a:spLocks noGrp="1"/>
          </p:cNvSpPr>
          <p:nvPr>
            <p:ph sz="half" idx="2"/>
          </p:nvPr>
        </p:nvSpPr>
        <p:spPr/>
        <p:txBody>
          <a:bodyPr>
            <a:normAutofit/>
          </a:bodyPr>
          <a:lstStyle/>
          <a:p>
            <a:r>
              <a:rPr lang="en-US" dirty="0"/>
              <a:t>Work plans may be included as addenda or supplements to the overall plan, but are more commonly included only by reference. </a:t>
            </a:r>
          </a:p>
        </p:txBody>
      </p:sp>
    </p:spTree>
    <p:extLst>
      <p:ext uri="{BB962C8B-B14F-4D97-AF65-F5344CB8AC3E}">
        <p14:creationId xmlns:p14="http://schemas.microsoft.com/office/powerpoint/2010/main" val="12689995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Linkage</a:t>
            </a:r>
            <a:endParaRPr lang="en-US" dirty="0"/>
          </a:p>
        </p:txBody>
      </p:sp>
      <p:sp>
        <p:nvSpPr>
          <p:cNvPr id="3" name="Content Placeholder 2"/>
          <p:cNvSpPr>
            <a:spLocks noGrp="1"/>
          </p:cNvSpPr>
          <p:nvPr>
            <p:ph sz="half" idx="1"/>
          </p:nvPr>
        </p:nvSpPr>
        <p:spPr/>
        <p:txBody>
          <a:bodyPr/>
          <a:lstStyle/>
          <a:p>
            <a:r>
              <a:rPr lang="en-US" dirty="0" smtClean="0"/>
              <a:t> </a:t>
            </a:r>
            <a:r>
              <a:rPr lang="en-US" dirty="0"/>
              <a:t>Implementation and </a:t>
            </a:r>
            <a:r>
              <a:rPr lang="en-US" dirty="0" smtClean="0"/>
              <a:t>Work Plans </a:t>
            </a:r>
            <a:r>
              <a:rPr lang="en-US" dirty="0"/>
              <a:t>are really extensions of the strategic plan rather than a distinct type of plan. </a:t>
            </a:r>
          </a:p>
        </p:txBody>
      </p:sp>
      <p:pic>
        <p:nvPicPr>
          <p:cNvPr id="7" name="Content Placeholder 6" descr="DSC0042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918599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Linkage</a:t>
            </a:r>
            <a:endParaRPr lang="en-US" dirty="0"/>
          </a:p>
        </p:txBody>
      </p:sp>
      <p:sp>
        <p:nvSpPr>
          <p:cNvPr id="3" name="Content Placeholder 2"/>
          <p:cNvSpPr>
            <a:spLocks noGrp="1"/>
          </p:cNvSpPr>
          <p:nvPr>
            <p:ph sz="half" idx="1"/>
          </p:nvPr>
        </p:nvSpPr>
        <p:spPr/>
        <p:txBody>
          <a:bodyPr>
            <a:normAutofit/>
          </a:bodyPr>
          <a:lstStyle/>
          <a:p>
            <a:r>
              <a:rPr lang="en-US" dirty="0"/>
              <a:t>At every level of detail, actions should support the overall goals and objectives of the management plan</a:t>
            </a:r>
            <a:r>
              <a:rPr lang="en-US" dirty="0" smtClean="0"/>
              <a:t>. </a:t>
            </a:r>
          </a:p>
        </p:txBody>
      </p:sp>
      <p:sp>
        <p:nvSpPr>
          <p:cNvPr id="4" name="Content Placeholder 3"/>
          <p:cNvSpPr>
            <a:spLocks noGrp="1"/>
          </p:cNvSpPr>
          <p:nvPr>
            <p:ph sz="half" idx="2"/>
          </p:nvPr>
        </p:nvSpPr>
        <p:spPr/>
        <p:txBody>
          <a:bodyPr>
            <a:normAutofit/>
          </a:bodyPr>
          <a:lstStyle/>
          <a:p>
            <a:r>
              <a:rPr lang="en-US" dirty="0"/>
              <a:t>If your management plan is comprehensive, every action specified at the work plan level should show a connection to management plan goals.</a:t>
            </a:r>
          </a:p>
          <a:p>
            <a:endParaRPr lang="en-US" dirty="0"/>
          </a:p>
        </p:txBody>
      </p:sp>
    </p:spTree>
    <p:extLst>
      <p:ext uri="{BB962C8B-B14F-4D97-AF65-F5344CB8AC3E}">
        <p14:creationId xmlns:p14="http://schemas.microsoft.com/office/powerpoint/2010/main" val="9924751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 an implementation plan</a:t>
            </a:r>
          </a:p>
        </p:txBody>
      </p:sp>
      <p:sp>
        <p:nvSpPr>
          <p:cNvPr id="3" name="Content Placeholder 2"/>
          <p:cNvSpPr>
            <a:spLocks noGrp="1"/>
          </p:cNvSpPr>
          <p:nvPr>
            <p:ph sz="half" idx="1"/>
          </p:nvPr>
        </p:nvSpPr>
        <p:spPr/>
        <p:txBody>
          <a:bodyPr/>
          <a:lstStyle/>
          <a:p>
            <a:r>
              <a:rPr lang="en-US" dirty="0" smtClean="0"/>
              <a:t>The </a:t>
            </a:r>
            <a:r>
              <a:rPr lang="en-US" dirty="0"/>
              <a:t>implementation plan is where you describe how </a:t>
            </a:r>
            <a:r>
              <a:rPr lang="en-US" dirty="0" smtClean="0"/>
              <a:t>your actions </a:t>
            </a:r>
            <a:r>
              <a:rPr lang="en-US" dirty="0"/>
              <a:t>will be carried out. </a:t>
            </a:r>
            <a:endParaRPr lang="en-US" dirty="0" smtClean="0"/>
          </a:p>
          <a:p>
            <a:r>
              <a:rPr lang="en-US" dirty="0" smtClean="0"/>
              <a:t>For </a:t>
            </a:r>
            <a:r>
              <a:rPr lang="en-US" dirty="0"/>
              <a:t>each action, the implementation plan spells out:</a:t>
            </a:r>
          </a:p>
        </p:txBody>
      </p:sp>
      <p:pic>
        <p:nvPicPr>
          <p:cNvPr id="5" name="Content Placeholder 4" descr="timeline.jpg"/>
          <p:cNvPicPr>
            <a:picLocks noGrp="1" noChangeAspect="1"/>
          </p:cNvPicPr>
          <p:nvPr>
            <p:ph sz="half" idx="2"/>
          </p:nvPr>
        </p:nvPicPr>
        <p:blipFill>
          <a:blip r:embed="rId3">
            <a:extLst>
              <a:ext uri="{28A0092B-C50C-407E-A947-70E740481C1C}">
                <a14:useLocalDpi xmlns:a14="http://schemas.microsoft.com/office/drawing/2010/main" val="0"/>
              </a:ext>
            </a:extLst>
          </a:blip>
          <a:srcRect t="10366" b="10366"/>
          <a:stretch>
            <a:fillRect/>
          </a:stretch>
        </p:blipFill>
        <p:spPr/>
      </p:pic>
    </p:spTree>
    <p:extLst>
      <p:ext uri="{BB962C8B-B14F-4D97-AF65-F5344CB8AC3E}">
        <p14:creationId xmlns:p14="http://schemas.microsoft.com/office/powerpoint/2010/main" val="3751790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a:t>I</a:t>
            </a:r>
            <a:r>
              <a:rPr lang="en-US" dirty="0" smtClean="0"/>
              <a:t>mplementation </a:t>
            </a:r>
            <a:r>
              <a:rPr lang="en-US" dirty="0"/>
              <a:t>plan spells </a:t>
            </a:r>
            <a:r>
              <a:rPr lang="en-US" dirty="0" smtClean="0"/>
              <a:t>out the following:</a:t>
            </a:r>
            <a:r>
              <a:rPr lang="en-US" dirty="0"/>
              <a:t/>
            </a:r>
            <a:br>
              <a:rPr lang="en-US" dirty="0"/>
            </a:br>
            <a:endParaRPr lang="en-US" dirty="0"/>
          </a:p>
        </p:txBody>
      </p:sp>
      <p:sp>
        <p:nvSpPr>
          <p:cNvPr id="3" name="Content Placeholder 2"/>
          <p:cNvSpPr>
            <a:spLocks noGrp="1"/>
          </p:cNvSpPr>
          <p:nvPr>
            <p:ph sz="half" idx="1"/>
          </p:nvPr>
        </p:nvSpPr>
        <p:spPr/>
        <p:txBody>
          <a:bodyPr>
            <a:normAutofit/>
          </a:bodyPr>
          <a:lstStyle/>
          <a:p>
            <a:endParaRPr lang="en-US" dirty="0" smtClean="0"/>
          </a:p>
          <a:p>
            <a:r>
              <a:rPr lang="en-US" dirty="0" smtClean="0"/>
              <a:t>Priority Ranking</a:t>
            </a:r>
          </a:p>
          <a:p>
            <a:r>
              <a:rPr lang="en-US" dirty="0" smtClean="0"/>
              <a:t>Funding</a:t>
            </a:r>
          </a:p>
          <a:p>
            <a:r>
              <a:rPr lang="en-US" dirty="0" smtClean="0"/>
              <a:t>Specific annual budget</a:t>
            </a:r>
          </a:p>
          <a:p>
            <a:r>
              <a:rPr lang="en-US" dirty="0" smtClean="0"/>
              <a:t>Identify personnel responsible for it</a:t>
            </a:r>
          </a:p>
          <a:p>
            <a:r>
              <a:rPr lang="en-US" dirty="0" smtClean="0"/>
              <a:t>Time Schedule </a:t>
            </a:r>
          </a:p>
          <a:p>
            <a:endParaRPr lang="en-US" dirty="0" smtClean="0"/>
          </a:p>
          <a:p>
            <a:endParaRPr lang="en-US" dirty="0"/>
          </a:p>
        </p:txBody>
      </p:sp>
      <p:pic>
        <p:nvPicPr>
          <p:cNvPr id="5" name="Content Placeholder 4" descr="DSC00685-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2021157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Ranking</a:t>
            </a:r>
            <a:endParaRPr lang="en-US" dirty="0"/>
          </a:p>
        </p:txBody>
      </p:sp>
      <p:sp>
        <p:nvSpPr>
          <p:cNvPr id="3" name="Content Placeholder 2"/>
          <p:cNvSpPr>
            <a:spLocks noGrp="1"/>
          </p:cNvSpPr>
          <p:nvPr>
            <p:ph sz="half" idx="1"/>
          </p:nvPr>
        </p:nvSpPr>
        <p:spPr/>
        <p:txBody>
          <a:bodyPr>
            <a:normAutofit/>
          </a:bodyPr>
          <a:lstStyle/>
          <a:p>
            <a:r>
              <a:rPr lang="en-US" dirty="0" smtClean="0"/>
              <a:t>Overall plan has prioritized goals and objectives.</a:t>
            </a:r>
          </a:p>
          <a:p>
            <a:pPr marL="137160" indent="0">
              <a:buNone/>
            </a:pPr>
            <a:endParaRPr lang="en-US" dirty="0" smtClean="0"/>
          </a:p>
          <a:p>
            <a:r>
              <a:rPr lang="en-US" dirty="0" smtClean="0"/>
              <a:t>Implementation Plan reviews these and adjusts for shorter planning intervals.</a:t>
            </a:r>
          </a:p>
          <a:p>
            <a:endParaRPr lang="en-US" dirty="0"/>
          </a:p>
        </p:txBody>
      </p:sp>
      <p:sp>
        <p:nvSpPr>
          <p:cNvPr id="4" name="Content Placeholder 3"/>
          <p:cNvSpPr>
            <a:spLocks noGrp="1"/>
          </p:cNvSpPr>
          <p:nvPr>
            <p:ph sz="half" idx="2"/>
          </p:nvPr>
        </p:nvSpPr>
        <p:spPr/>
        <p:txBody>
          <a:bodyPr>
            <a:normAutofit/>
          </a:bodyPr>
          <a:lstStyle/>
          <a:p>
            <a:r>
              <a:rPr lang="en-US" dirty="0"/>
              <a:t>Budget constraints will impact priorities and shorter planning intervals. </a:t>
            </a:r>
          </a:p>
          <a:p>
            <a:endParaRPr lang="en-US" dirty="0"/>
          </a:p>
        </p:txBody>
      </p:sp>
    </p:spTree>
    <p:extLst>
      <p:ext uri="{BB962C8B-B14F-4D97-AF65-F5344CB8AC3E}">
        <p14:creationId xmlns:p14="http://schemas.microsoft.com/office/powerpoint/2010/main" val="3669746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Rankings</a:t>
            </a:r>
            <a:endParaRPr lang="en-US" dirty="0"/>
          </a:p>
        </p:txBody>
      </p:sp>
      <p:sp>
        <p:nvSpPr>
          <p:cNvPr id="3" name="Content Placeholder 2"/>
          <p:cNvSpPr>
            <a:spLocks noGrp="1"/>
          </p:cNvSpPr>
          <p:nvPr>
            <p:ph sz="half" idx="1"/>
          </p:nvPr>
        </p:nvSpPr>
        <p:spPr/>
        <p:txBody>
          <a:bodyPr/>
          <a:lstStyle/>
          <a:p>
            <a:r>
              <a:rPr lang="en-US" dirty="0"/>
              <a:t>Priority rankings are also used to phase activities over time so that high priority tasks are completed before low priority tasks.</a:t>
            </a:r>
          </a:p>
        </p:txBody>
      </p:sp>
      <p:pic>
        <p:nvPicPr>
          <p:cNvPr id="5" name="Content Placeholder 4" descr="CIMG3962.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4078652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Canopy Cover Formula</a:t>
            </a:r>
            <a:endParaRPr lang="en-US" dirty="0"/>
          </a:p>
        </p:txBody>
      </p:sp>
      <p:sp>
        <p:nvSpPr>
          <p:cNvPr id="3" name="Content Placeholder 2"/>
          <p:cNvSpPr>
            <a:spLocks noGrp="1"/>
          </p:cNvSpPr>
          <p:nvPr>
            <p:ph idx="1"/>
          </p:nvPr>
        </p:nvSpPr>
        <p:spPr/>
        <p:txBody>
          <a:bodyPr>
            <a:normAutofit/>
          </a:bodyPr>
          <a:lstStyle/>
          <a:p>
            <a:r>
              <a:rPr lang="en-US" dirty="0"/>
              <a:t>Now assume that instead of a boulevard with a single row of trees down the middle you have two rows of trees – one on either side of the street, which is more common.  So double your original estimate and now you have the estimated maximum canopy cover for street trees.  This assumes that every street is lined with mature trees. </a:t>
            </a:r>
          </a:p>
        </p:txBody>
      </p:sp>
    </p:spTree>
    <p:extLst>
      <p:ext uri="{BB962C8B-B14F-4D97-AF65-F5344CB8AC3E}">
        <p14:creationId xmlns:p14="http://schemas.microsoft.com/office/powerpoint/2010/main" val="20813740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funding</a:t>
            </a:r>
          </a:p>
        </p:txBody>
      </p:sp>
      <p:sp>
        <p:nvSpPr>
          <p:cNvPr id="3" name="Content Placeholder 2"/>
          <p:cNvSpPr>
            <a:spLocks noGrp="1"/>
          </p:cNvSpPr>
          <p:nvPr>
            <p:ph idx="1"/>
          </p:nvPr>
        </p:nvSpPr>
        <p:spPr/>
        <p:txBody>
          <a:bodyPr>
            <a:normAutofit/>
          </a:bodyPr>
          <a:lstStyle/>
          <a:p>
            <a:r>
              <a:rPr lang="en-US" dirty="0" smtClean="0"/>
              <a:t>If funds are inadequate for your new plan, your plan should include the goal of developing suitable sources of funding.  </a:t>
            </a:r>
          </a:p>
          <a:p>
            <a:r>
              <a:rPr lang="en-US" dirty="0" smtClean="0"/>
              <a:t>Grant funding may be appropriate for one-time or infrequent expenses such as developing educational handouts.  </a:t>
            </a:r>
          </a:p>
          <a:p>
            <a:r>
              <a:rPr lang="en-US" dirty="0" smtClean="0"/>
              <a:t>Ongoing activities, such as tree care and maintaining the tree inventory, will need a stable source of funding.</a:t>
            </a:r>
          </a:p>
          <a:p>
            <a:endParaRPr lang="en-US" dirty="0">
              <a:hlinkClick r:id="rId3"/>
            </a:endParaRPr>
          </a:p>
        </p:txBody>
      </p:sp>
    </p:spTree>
    <p:extLst>
      <p:ext uri="{BB962C8B-B14F-4D97-AF65-F5344CB8AC3E}">
        <p14:creationId xmlns:p14="http://schemas.microsoft.com/office/powerpoint/2010/main" val="2957247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budgets</a:t>
            </a:r>
          </a:p>
        </p:txBody>
      </p:sp>
      <p:sp>
        <p:nvSpPr>
          <p:cNvPr id="3" name="Content Placeholder 2"/>
          <p:cNvSpPr>
            <a:spLocks noGrp="1"/>
          </p:cNvSpPr>
          <p:nvPr>
            <p:ph sz="half" idx="1"/>
          </p:nvPr>
        </p:nvSpPr>
        <p:spPr/>
        <p:txBody>
          <a:bodyPr/>
          <a:lstStyle/>
          <a:p>
            <a:r>
              <a:rPr lang="en-US" dirty="0" smtClean="0"/>
              <a:t>Budgeting each goal, objective, and specific plan takes time and a good deal of thought. </a:t>
            </a:r>
            <a:endParaRPr lang="en-US" dirty="0"/>
          </a:p>
        </p:txBody>
      </p:sp>
      <p:sp>
        <p:nvSpPr>
          <p:cNvPr id="4" name="Content Placeholder 3"/>
          <p:cNvSpPr>
            <a:spLocks noGrp="1"/>
          </p:cNvSpPr>
          <p:nvPr>
            <p:ph sz="half" idx="2"/>
          </p:nvPr>
        </p:nvSpPr>
        <p:spPr/>
        <p:txBody>
          <a:bodyPr/>
          <a:lstStyle/>
          <a:p>
            <a:r>
              <a:rPr lang="en-US" dirty="0" smtClean="0"/>
              <a:t>Personnel</a:t>
            </a:r>
          </a:p>
          <a:p>
            <a:endParaRPr lang="en-US" dirty="0"/>
          </a:p>
          <a:p>
            <a:r>
              <a:rPr lang="en-US" dirty="0" smtClean="0"/>
              <a:t>Materials &amp; Supplies</a:t>
            </a:r>
          </a:p>
          <a:p>
            <a:endParaRPr lang="en-US" dirty="0"/>
          </a:p>
          <a:p>
            <a:r>
              <a:rPr lang="en-US" dirty="0" smtClean="0"/>
              <a:t>Equipment</a:t>
            </a:r>
          </a:p>
          <a:p>
            <a:endParaRPr lang="en-US" dirty="0"/>
          </a:p>
          <a:p>
            <a:r>
              <a:rPr lang="en-US" dirty="0" smtClean="0"/>
              <a:t>Contract Services</a:t>
            </a:r>
            <a:endParaRPr lang="en-US" dirty="0"/>
          </a:p>
        </p:txBody>
      </p:sp>
    </p:spTree>
    <p:extLst>
      <p:ext uri="{BB962C8B-B14F-4D97-AF65-F5344CB8AC3E}">
        <p14:creationId xmlns:p14="http://schemas.microsoft.com/office/powerpoint/2010/main" val="21862328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 responsibilities</a:t>
            </a:r>
          </a:p>
        </p:txBody>
      </p:sp>
      <p:sp>
        <p:nvSpPr>
          <p:cNvPr id="3" name="Content Placeholder 2"/>
          <p:cNvSpPr>
            <a:spLocks noGrp="1"/>
          </p:cNvSpPr>
          <p:nvPr>
            <p:ph sz="half" idx="1"/>
          </p:nvPr>
        </p:nvSpPr>
        <p:spPr/>
        <p:txBody>
          <a:bodyPr>
            <a:normAutofit/>
          </a:bodyPr>
          <a:lstStyle/>
          <a:p>
            <a:r>
              <a:rPr lang="en-US" dirty="0"/>
              <a:t>The implementation plan should indicate who is going to carry out the actions described in the management plan. </a:t>
            </a:r>
          </a:p>
        </p:txBody>
      </p:sp>
      <p:sp>
        <p:nvSpPr>
          <p:cNvPr id="4" name="Content Placeholder 3"/>
          <p:cNvSpPr>
            <a:spLocks noGrp="1"/>
          </p:cNvSpPr>
          <p:nvPr>
            <p:ph sz="half" idx="2"/>
          </p:nvPr>
        </p:nvSpPr>
        <p:spPr/>
        <p:txBody>
          <a:bodyPr>
            <a:normAutofit/>
          </a:bodyPr>
          <a:lstStyle/>
          <a:p>
            <a:r>
              <a:rPr lang="en-US" dirty="0"/>
              <a:t>This includes administrative responsibilities as well as the work units or staff positions that will actually conduct the work.</a:t>
            </a:r>
          </a:p>
        </p:txBody>
      </p:sp>
    </p:spTree>
    <p:extLst>
      <p:ext uri="{BB962C8B-B14F-4D97-AF65-F5344CB8AC3E}">
        <p14:creationId xmlns:p14="http://schemas.microsoft.com/office/powerpoint/2010/main" val="5624578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Establish timelines and priorities</a:t>
            </a:r>
          </a:p>
        </p:txBody>
      </p:sp>
      <p:sp>
        <p:nvSpPr>
          <p:cNvPr id="3" name="Content Placeholder 2"/>
          <p:cNvSpPr>
            <a:spLocks noGrp="1"/>
          </p:cNvSpPr>
          <p:nvPr>
            <p:ph idx="1"/>
          </p:nvPr>
        </p:nvSpPr>
        <p:spPr/>
        <p:txBody>
          <a:bodyPr>
            <a:normAutofit/>
          </a:bodyPr>
          <a:lstStyle/>
          <a:p>
            <a:r>
              <a:rPr lang="en-US" dirty="0"/>
              <a:t>The implementation plan should include realistic timelines for conducting actions and meeting objectives</a:t>
            </a:r>
            <a:r>
              <a:rPr lang="en-US" dirty="0" smtClean="0"/>
              <a:t>.</a:t>
            </a:r>
          </a:p>
          <a:p>
            <a:r>
              <a:rPr lang="en-US" dirty="0" smtClean="0"/>
              <a:t> </a:t>
            </a:r>
            <a:r>
              <a:rPr lang="en-US" dirty="0"/>
              <a:t>Some activities need to be completed in a given order. </a:t>
            </a:r>
            <a:endParaRPr lang="en-US" dirty="0" smtClean="0"/>
          </a:p>
          <a:p>
            <a:r>
              <a:rPr lang="en-US" dirty="0" smtClean="0"/>
              <a:t>If steps </a:t>
            </a:r>
            <a:r>
              <a:rPr lang="en-US" dirty="0"/>
              <a:t>are handled by different units or departments, schedules have to be shared to coordinate the phasing of activities</a:t>
            </a:r>
            <a:r>
              <a:rPr lang="en-US" dirty="0" smtClean="0"/>
              <a:t>.</a:t>
            </a:r>
          </a:p>
          <a:p>
            <a:r>
              <a:rPr lang="en-US" dirty="0"/>
              <a:t>R</a:t>
            </a:r>
            <a:r>
              <a:rPr lang="en-US" dirty="0" smtClean="0"/>
              <a:t>egular </a:t>
            </a:r>
            <a:r>
              <a:rPr lang="en-US" dirty="0"/>
              <a:t>status updates can indicate whether the schedule needs to be revised.</a:t>
            </a:r>
          </a:p>
        </p:txBody>
      </p:sp>
    </p:spTree>
    <p:extLst>
      <p:ext uri="{BB962C8B-B14F-4D97-AF65-F5344CB8AC3E}">
        <p14:creationId xmlns:p14="http://schemas.microsoft.com/office/powerpoint/2010/main" val="41691303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5" name="Content Placeholder 4"/>
          <p:cNvSpPr>
            <a:spLocks noGrp="1"/>
          </p:cNvSpPr>
          <p:nvPr>
            <p:ph idx="1"/>
          </p:nvPr>
        </p:nvSpPr>
        <p:spPr/>
        <p:txBody>
          <a:bodyPr>
            <a:normAutofit/>
          </a:bodyPr>
          <a:lstStyle/>
          <a:p>
            <a:r>
              <a:rPr lang="en-US" dirty="0" smtClean="0"/>
              <a:t>Vision is that future picture.</a:t>
            </a:r>
          </a:p>
          <a:p>
            <a:r>
              <a:rPr lang="en-US" dirty="0" smtClean="0"/>
              <a:t>Mission is implementation of vision, what you do, how you do it, why you do it and for whom you do it.</a:t>
            </a:r>
          </a:p>
          <a:p>
            <a:r>
              <a:rPr lang="en-US" dirty="0" smtClean="0"/>
              <a:t>Goals are your long term aims as to what you want to accomplish.</a:t>
            </a:r>
          </a:p>
          <a:p>
            <a:r>
              <a:rPr lang="en-US" dirty="0" smtClean="0"/>
              <a:t>Objectives are the steps to achieving the goals.</a:t>
            </a:r>
          </a:p>
          <a:p>
            <a:r>
              <a:rPr lang="en-US" dirty="0"/>
              <a:t>An action is something you do to achieve an </a:t>
            </a:r>
            <a:r>
              <a:rPr lang="en-US" dirty="0" smtClean="0"/>
              <a:t>outcome.</a:t>
            </a:r>
          </a:p>
        </p:txBody>
      </p:sp>
    </p:spTree>
    <p:extLst>
      <p:ext uri="{BB962C8B-B14F-4D97-AF65-F5344CB8AC3E}">
        <p14:creationId xmlns:p14="http://schemas.microsoft.com/office/powerpoint/2010/main" val="32851775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r>
              <a:rPr lang="en-US" dirty="0"/>
              <a:t>Tools are things you use to help you take an action.  </a:t>
            </a:r>
          </a:p>
          <a:p>
            <a:r>
              <a:rPr lang="en-US" dirty="0" smtClean="0"/>
              <a:t>Strategic Plans are how you get what you want.</a:t>
            </a:r>
          </a:p>
          <a:p>
            <a:r>
              <a:rPr lang="en-US" dirty="0" smtClean="0"/>
              <a:t>Implementation Plans are details </a:t>
            </a:r>
            <a:r>
              <a:rPr lang="en-US" dirty="0"/>
              <a:t>of executing actions, including personnel, timing, and </a:t>
            </a:r>
            <a:r>
              <a:rPr lang="en-US" dirty="0" smtClean="0"/>
              <a:t>budgeting.</a:t>
            </a:r>
          </a:p>
          <a:p>
            <a:r>
              <a:rPr lang="en-US" dirty="0" smtClean="0"/>
              <a:t>Work Plans are specific details.</a:t>
            </a:r>
            <a:endParaRPr lang="en-US" dirty="0"/>
          </a:p>
        </p:txBody>
      </p:sp>
    </p:spTree>
    <p:extLst>
      <p:ext uri="{BB962C8B-B14F-4D97-AF65-F5344CB8AC3E}">
        <p14:creationId xmlns:p14="http://schemas.microsoft.com/office/powerpoint/2010/main" val="5439139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 Offsets &amp; the Urban Forest</a:t>
            </a:r>
            <a:endParaRPr lang="en-US" dirty="0"/>
          </a:p>
        </p:txBody>
      </p:sp>
      <p:sp>
        <p:nvSpPr>
          <p:cNvPr id="3" name="Content Placeholder 2"/>
          <p:cNvSpPr>
            <a:spLocks noGrp="1"/>
          </p:cNvSpPr>
          <p:nvPr>
            <p:ph idx="1"/>
          </p:nvPr>
        </p:nvSpPr>
        <p:spPr>
          <a:ln>
            <a:solidFill>
              <a:srgbClr val="7FD13B"/>
            </a:solidFill>
          </a:ln>
        </p:spPr>
        <p:txBody>
          <a:bodyPr/>
          <a:lstStyle/>
          <a:p>
            <a:endParaRPr lang="en-US" u="sng" dirty="0" smtClean="0">
              <a:solidFill>
                <a:srgbClr val="000090"/>
              </a:solidFill>
              <a:hlinkClick r:id="rId2"/>
            </a:endParaRPr>
          </a:p>
          <a:p>
            <a:r>
              <a:rPr lang="en-US" u="sng" dirty="0" smtClean="0">
                <a:hlinkClick r:id="rId2"/>
              </a:rPr>
              <a:t>http</a:t>
            </a:r>
            <a:r>
              <a:rPr lang="en-US" u="sng" dirty="0">
                <a:hlinkClick r:id="rId2"/>
              </a:rPr>
              <a:t>://ccuh.ucdavis.edu/events/carbon-offsets-the-urban-forest-1/carbon-offsets. </a:t>
            </a:r>
            <a:endParaRPr lang="en-US" u="sng" dirty="0" smtClean="0"/>
          </a:p>
          <a:p>
            <a:pPr marL="137160" indent="0">
              <a:buNone/>
            </a:pPr>
            <a:endParaRPr lang="en-US" u="sng" dirty="0"/>
          </a:p>
        </p:txBody>
      </p:sp>
    </p:spTree>
    <p:extLst>
      <p:ext uri="{BB962C8B-B14F-4D97-AF65-F5344CB8AC3E}">
        <p14:creationId xmlns:p14="http://schemas.microsoft.com/office/powerpoint/2010/main" val="1722758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Next &amp; Assignments</a:t>
            </a:r>
          </a:p>
        </p:txBody>
      </p:sp>
      <p:sp>
        <p:nvSpPr>
          <p:cNvPr id="3" name="Content Placeholder 2"/>
          <p:cNvSpPr>
            <a:spLocks noGrp="1"/>
          </p:cNvSpPr>
          <p:nvPr>
            <p:ph sz="half" idx="1"/>
          </p:nvPr>
        </p:nvSpPr>
        <p:spPr/>
        <p:txBody>
          <a:bodyPr/>
          <a:lstStyle/>
          <a:p>
            <a:r>
              <a:rPr lang="en-US" dirty="0" smtClean="0"/>
              <a:t>Develop your strategic, implementation </a:t>
            </a:r>
            <a:r>
              <a:rPr lang="en-US" smtClean="0"/>
              <a:t>and work plans </a:t>
            </a:r>
            <a:r>
              <a:rPr lang="en-US" dirty="0" smtClean="0"/>
              <a:t>over the summer.</a:t>
            </a:r>
            <a:endParaRPr lang="en-US" dirty="0"/>
          </a:p>
        </p:txBody>
      </p:sp>
      <p:pic>
        <p:nvPicPr>
          <p:cNvPr id="6" name="Content Placeholder 5" descr="DSC0042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882863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Canopy Cover </a:t>
            </a:r>
            <a:r>
              <a:rPr lang="en-US" dirty="0" smtClean="0"/>
              <a:t>Formula con’t</a:t>
            </a:r>
            <a:endParaRPr lang="en-US" dirty="0"/>
          </a:p>
        </p:txBody>
      </p:sp>
      <p:sp>
        <p:nvSpPr>
          <p:cNvPr id="3" name="Content Placeholder 2"/>
          <p:cNvSpPr>
            <a:spLocks noGrp="1"/>
          </p:cNvSpPr>
          <p:nvPr>
            <p:ph idx="1"/>
          </p:nvPr>
        </p:nvSpPr>
        <p:spPr/>
        <p:txBody>
          <a:bodyPr>
            <a:normAutofit fontScale="85000" lnSpcReduction="10000"/>
          </a:bodyPr>
          <a:lstStyle/>
          <a:p>
            <a:r>
              <a:rPr lang="en-US" dirty="0"/>
              <a:t>Is this reasonable?  Certainly not, but it gives you the upper most theoretical limit and you can work backwards from there.  Many cities have street tree inventories that include a count of vacant plantable spaces.  So this can give you an idea of what percentage needs to be deducted from the theoretical maximum.  But you also have to account for the fact that not all streets have plantable spaces, particularly under utility lines.  So use this estimator for what it’s worth – a starting point.</a:t>
            </a:r>
          </a:p>
          <a:p>
            <a:r>
              <a:rPr lang="en-US" dirty="0"/>
              <a:t> </a:t>
            </a:r>
          </a:p>
          <a:p>
            <a:r>
              <a:rPr lang="en-US" dirty="0"/>
              <a:t>I hope this helps.</a:t>
            </a:r>
          </a:p>
          <a:p>
            <a:r>
              <a:rPr lang="en-US" dirty="0"/>
              <a:t>R.J.</a:t>
            </a:r>
          </a:p>
          <a:p>
            <a:endParaRPr lang="en-US" dirty="0"/>
          </a:p>
          <a:p>
            <a:endParaRPr lang="en-US" dirty="0"/>
          </a:p>
        </p:txBody>
      </p:sp>
    </p:spTree>
    <p:extLst>
      <p:ext uri="{BB962C8B-B14F-4D97-AF65-F5344CB8AC3E}">
        <p14:creationId xmlns:p14="http://schemas.microsoft.com/office/powerpoint/2010/main" val="4109590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 Tree</a:t>
            </a:r>
            <a:endParaRPr lang="en-US" sz="4400" dirty="0"/>
          </a:p>
        </p:txBody>
      </p:sp>
      <p:pic>
        <p:nvPicPr>
          <p:cNvPr id="5" name="Content Placeholder 4" descr="IMG_2671.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381665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Vision &amp; Mission Examples</a:t>
            </a:r>
            <a:endParaRPr lang="en-US" sz="4400" dirty="0"/>
          </a:p>
        </p:txBody>
      </p:sp>
      <p:pic>
        <p:nvPicPr>
          <p:cNvPr id="7" name="Content Placeholder 6" descr="IMG_2687.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1528487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Vision and Mission</a:t>
            </a:r>
            <a:endParaRPr lang="en-US" sz="4400" dirty="0"/>
          </a:p>
        </p:txBody>
      </p:sp>
      <p:sp>
        <p:nvSpPr>
          <p:cNvPr id="3" name="Content Placeholder 2"/>
          <p:cNvSpPr>
            <a:spLocks noGrp="1"/>
          </p:cNvSpPr>
          <p:nvPr>
            <p:ph sz="half" idx="1"/>
          </p:nvPr>
        </p:nvSpPr>
        <p:spPr/>
        <p:txBody>
          <a:bodyPr/>
          <a:lstStyle/>
          <a:p>
            <a:r>
              <a:rPr lang="en-US" dirty="0" smtClean="0"/>
              <a:t>Vision -  </a:t>
            </a:r>
            <a:r>
              <a:rPr lang="en-US" dirty="0"/>
              <a:t>It is a written statement describing the big picture. </a:t>
            </a:r>
            <a:endParaRPr lang="en-US" dirty="0" smtClean="0"/>
          </a:p>
          <a:p>
            <a:endParaRPr lang="en-US" dirty="0"/>
          </a:p>
          <a:p>
            <a:r>
              <a:rPr lang="en-US" dirty="0" smtClean="0"/>
              <a:t> </a:t>
            </a:r>
            <a:r>
              <a:rPr lang="en-US" dirty="0"/>
              <a:t>Mission is more a statement of  purpose.</a:t>
            </a:r>
          </a:p>
          <a:p>
            <a:endParaRPr lang="en-US" dirty="0"/>
          </a:p>
        </p:txBody>
      </p:sp>
      <p:pic>
        <p:nvPicPr>
          <p:cNvPr id="6" name="Content Placeholder 5" descr="IMG_265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3437730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3924</TotalTime>
  <Words>2155</Words>
  <Application>Microsoft Office PowerPoint</Application>
  <PresentationFormat>On-screen Show (4:3)</PresentationFormat>
  <Paragraphs>217</Paragraphs>
  <Slides>57</Slides>
  <Notes>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Apex</vt:lpstr>
      <vt:lpstr>Urban Forest Management Plan Grant Program</vt:lpstr>
      <vt:lpstr>Welcome!!!</vt:lpstr>
      <vt:lpstr>Today’s Agenda</vt:lpstr>
      <vt:lpstr>Follow Up – Canopy Cover</vt:lpstr>
      <vt:lpstr>Canopy Cover Formula</vt:lpstr>
      <vt:lpstr>Canopy Cover Formula con’t</vt:lpstr>
      <vt:lpstr>I Tree</vt:lpstr>
      <vt:lpstr>Vision &amp; Mission Examples</vt:lpstr>
      <vt:lpstr>Vision and Mission</vt:lpstr>
      <vt:lpstr>Examples of Vision Statements</vt:lpstr>
      <vt:lpstr>Vision</vt:lpstr>
      <vt:lpstr>Vision</vt:lpstr>
      <vt:lpstr>Vision</vt:lpstr>
      <vt:lpstr>Examples of Mission Statements</vt:lpstr>
      <vt:lpstr>Mission</vt:lpstr>
      <vt:lpstr>Mission</vt:lpstr>
      <vt:lpstr>Mission</vt:lpstr>
      <vt:lpstr>Mission</vt:lpstr>
      <vt:lpstr>Break</vt:lpstr>
      <vt:lpstr>Goals and Objectives</vt:lpstr>
      <vt:lpstr>Definitions</vt:lpstr>
      <vt:lpstr>Examples</vt:lpstr>
      <vt:lpstr>Goals of Master Plan West Hollywood</vt:lpstr>
      <vt:lpstr>Goals for the UFMP Point Loma </vt:lpstr>
      <vt:lpstr>Three Main Goals Santa Clara Valley Water District</vt:lpstr>
      <vt:lpstr>Goals – Tangible and Quantifiable</vt:lpstr>
      <vt:lpstr>Objectives</vt:lpstr>
      <vt:lpstr>In Summary</vt:lpstr>
      <vt:lpstr>Group Exercise</vt:lpstr>
      <vt:lpstr>Lunch</vt:lpstr>
      <vt:lpstr>How to Engage Others in Your Mission </vt:lpstr>
      <vt:lpstr>How do we get what we want?</vt:lpstr>
      <vt:lpstr>Action</vt:lpstr>
      <vt:lpstr>Tools</vt:lpstr>
      <vt:lpstr>Tools &amp; Actions</vt:lpstr>
      <vt:lpstr>Actions to Specific Steps</vt:lpstr>
      <vt:lpstr>Citizen Forester Program</vt:lpstr>
      <vt:lpstr>Action to Specific Steps</vt:lpstr>
      <vt:lpstr>How much detail?</vt:lpstr>
      <vt:lpstr>Strategic Plans</vt:lpstr>
      <vt:lpstr>Implementation Plan</vt:lpstr>
      <vt:lpstr>Work Plans</vt:lpstr>
      <vt:lpstr>Work Plans</vt:lpstr>
      <vt:lpstr>Linkage</vt:lpstr>
      <vt:lpstr>Linkage</vt:lpstr>
      <vt:lpstr>Develop an implementation plan</vt:lpstr>
      <vt:lpstr>Implementation plan spells out the following: </vt:lpstr>
      <vt:lpstr>Priority Ranking</vt:lpstr>
      <vt:lpstr>Priority Rankings</vt:lpstr>
      <vt:lpstr>Identify funding</vt:lpstr>
      <vt:lpstr>Develop budgets</vt:lpstr>
      <vt:lpstr>Assign responsibilities</vt:lpstr>
      <vt:lpstr>Establish timelines and priorities</vt:lpstr>
      <vt:lpstr>Review</vt:lpstr>
      <vt:lpstr>Review</vt:lpstr>
      <vt:lpstr>Carbon Offsets &amp; the Urban Forest</vt:lpstr>
      <vt:lpstr>What is Next &amp; Assignments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Roger</dc:creator>
  <cp:lastModifiedBy>David J Roger</cp:lastModifiedBy>
  <cp:revision>150</cp:revision>
  <dcterms:created xsi:type="dcterms:W3CDTF">2012-01-23T00:48:19Z</dcterms:created>
  <dcterms:modified xsi:type="dcterms:W3CDTF">2012-08-06T02:08:03Z</dcterms:modified>
</cp:coreProperties>
</file>